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8" r:id="rId4"/>
    <p:sldMasterId id="2147483711" r:id="rId5"/>
    <p:sldMasterId id="2147483724" r:id="rId6"/>
  </p:sldMasterIdLst>
  <p:notesMasterIdLst>
    <p:notesMasterId r:id="rId37"/>
  </p:notesMasterIdLst>
  <p:sldIdLst>
    <p:sldId id="305" r:id="rId7"/>
    <p:sldId id="304" r:id="rId8"/>
    <p:sldId id="259" r:id="rId9"/>
    <p:sldId id="294" r:id="rId10"/>
    <p:sldId id="295" r:id="rId11"/>
    <p:sldId id="296" r:id="rId12"/>
    <p:sldId id="297" r:id="rId13"/>
    <p:sldId id="298" r:id="rId14"/>
    <p:sldId id="302" r:id="rId15"/>
    <p:sldId id="280" r:id="rId16"/>
    <p:sldId id="299" r:id="rId17"/>
    <p:sldId id="301" r:id="rId18"/>
    <p:sldId id="279" r:id="rId19"/>
    <p:sldId id="300" r:id="rId20"/>
    <p:sldId id="260" r:id="rId21"/>
    <p:sldId id="276" r:id="rId22"/>
    <p:sldId id="262" r:id="rId23"/>
    <p:sldId id="261" r:id="rId24"/>
    <p:sldId id="263" r:id="rId25"/>
    <p:sldId id="267" r:id="rId26"/>
    <p:sldId id="269" r:id="rId27"/>
    <p:sldId id="264" r:id="rId28"/>
    <p:sldId id="266" r:id="rId29"/>
    <p:sldId id="270" r:id="rId30"/>
    <p:sldId id="282" r:id="rId31"/>
    <p:sldId id="283" r:id="rId32"/>
    <p:sldId id="285" r:id="rId33"/>
    <p:sldId id="289" r:id="rId34"/>
    <p:sldId id="291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CF46-C7DB-5049-8477-5EB51A2EED69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4E14-FA01-DB40-A948-CCC61BDDF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process to reframe your attendees’ current belief or understanding into a new decision, or mindset.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webinars lead to engaged attendees.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Consolidate 18-20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26-32 old tips – what is still applicable?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4E14-FA01-DB40-A948-CCC61BDDF0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7B72-0922-8B41-AAB7-164F6F38A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24DC5-6902-9B4D-A199-387F128F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85C32-EEF8-2B40-AD23-EC48B878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25D0-4D79-BC4C-892E-D279A1CC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28BA-4F27-7B47-9925-42E1B623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BC99-CE9B-B74D-87AC-5A60A1C6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97032-A8EC-C54E-8CE8-A3F4D81E3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30E7-E0E2-594D-9F24-A21E69C4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692-96BE-F948-8430-B24EC5CC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C0BA-3380-1846-B4EA-6734AB8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4363F-E954-C743-B8EA-F2158EFEA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F13FB-A5EA-834A-815C-CB340356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87E14-A71D-2140-B125-1BFAC3F5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0DD3-7B0B-094B-8D6C-C0F2B717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7C380-DAFF-ED4B-9745-B1CB034E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93F9-2914-444F-B99A-704A6DB1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234D-618F-844E-AA23-1C810884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D7D8-1E0F-8F4B-935C-D3C1947B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BA7E-9BCC-3E45-B1F2-118487E8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0201-8CA5-004A-9604-17565D85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AF7E-704B-3A4E-BD10-F397C74C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7351-1E25-2E48-BD30-2C9E88BF1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B652B-018D-AA4A-B350-658A2BA04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85BF-F2C7-3C48-B1D7-48AC4E8C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07F1-A92B-5A43-9508-BC5635A2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19FC-85DD-B24B-ACFE-36E792DC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A9AE-871C-F14A-9125-BCF24684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5BF5-130D-D147-9EE4-8C7D99CD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4680-1727-7742-A6AA-D244A8D0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FCE5-B3E2-6A47-9F02-4751D15F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94C2-4AEA-B947-86FD-8ABA339E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AD70-FA47-AD47-A02B-B9000EC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4DDC7-0E4C-B547-8F37-E1D79CEB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9587-84E7-5A43-9003-07CA16EC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15AE-4D2E-0D46-9A53-8BA2B53A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865F5-7C0D-6843-BC76-13A5ED40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CDD9-3F51-F84E-8565-0391B970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8FC2-EC10-844A-A268-A305CC43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5EF27-4836-1043-A8AC-CE974B4FF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42794-C668-234D-ADEF-7F9E5E81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AD6FA-11BE-D540-8FC0-4C6662E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49E7E-1D59-6444-AD09-35DA3CD1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70B2-7733-8040-B03E-F591B7D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CB7E-A873-BD48-8625-78B3C40F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84EB-F9F6-7A42-A9D9-9DD8A53DC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8295D-09C5-644C-99DA-E02AC0C1E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F16A-EF49-2949-B51B-010CE57E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2BCD7-B2C2-6046-861E-357EC215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F00CC-DF64-6946-95AF-77733715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4EB15-9518-2E40-BA8B-4BE0D4F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A63-C080-5447-8E0D-26F66C46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F887B-072F-FD42-ADEE-29B44940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886AF-776A-CD41-B632-8D419D72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CFF91-C1A2-8840-9DBC-3E2C5C48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BC13-F3F4-AA4C-8705-CED9EBD2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A4C7-94E0-274C-A07E-8BFE76B10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2624-5CE1-6043-B6D2-4CB2BE61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4BF9-15BA-C041-89B0-E3BF80DD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B76C-63B2-E342-AD00-98729A5C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86DC-4EEE-BA4B-932D-E6926E46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BC2AE-B746-8345-B000-59983411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2177-CDE8-E64B-AE82-F62B908E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333D-E6C2-524E-B294-EC765A38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3208-B929-5145-AF15-9D11D77A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C09F-E1CF-C544-9D5C-3D5846E3F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1A8F-2AD8-694B-B89E-9766425E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3F555-112F-414D-95EB-36EBDF62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0B4F-6CE2-484B-8F91-2200F8F7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591D-3BCD-BC4B-B3DD-00EF5265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0544A-2481-3042-801B-08E8F077D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CD2EC-2F4E-3646-B88C-BBE4409A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5D007-0422-904A-B773-6D9BBC2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F652E-5F4F-A041-A987-C46FB9B0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DB88-5F1C-CC42-BD62-D768298E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B241-B269-7649-A27C-379D4F7D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280CE-E3E7-8840-AFB0-62ECFC115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2D45-7037-6B4C-A146-FFAE29BA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A3FF-129B-4545-A4D8-D685AA65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4A1B-97E3-3143-90EC-A10F26BA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28B69-E226-A54A-A10D-B955E0DC7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62FEA-6B1B-D74A-8F00-609D9F40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38F5-7C5E-F345-AD24-0ACE25A9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8F99-2653-DD4B-A4A0-8E1B9381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CA31-38A2-C24B-A94A-F1FEFC6A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02CA3-0F8D-A444-9E0D-B0EBA0D00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38EEA-7A53-0240-AFF0-243E7797B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DB23-9E47-6944-A2E3-252C95EE8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E786B-BE66-BE47-8F9D-2CBFABED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7B72-0922-8B41-AAB7-164F6F38A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24DC5-6902-9B4D-A199-387F128F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85C32-EEF8-2B40-AD23-EC48B878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25D0-4D79-BC4C-892E-D279A1CC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28BA-4F27-7B47-9925-42E1B623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234D-618F-844E-AA23-1C810884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D7D8-1E0F-8F4B-935C-D3C1947B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BA7E-9BCC-3E45-B1F2-118487E8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0201-8CA5-004A-9604-17565D85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AF7E-704B-3A4E-BD10-F397C74C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BC13-F3F4-AA4C-8705-CED9EBD2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A4C7-94E0-274C-A07E-8BFE76B10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2624-5CE1-6043-B6D2-4CB2BE61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4BF9-15BA-C041-89B0-E3BF80DD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B76C-63B2-E342-AD00-98729A5C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6896-16D1-8946-BED1-175F6658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C3DE-D270-3D4A-AC94-85786783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B59D3-BB69-EC43-A22A-26D7622C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98DB-4728-A64B-A99E-51E1993F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40CFD-7C48-4344-BA8F-881A3DE7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39391-FFF3-D540-90E0-BAEDDAEA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6896-16D1-8946-BED1-175F6658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C3DE-D270-3D4A-AC94-85786783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B59D3-BB69-EC43-A22A-26D7622C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98DB-4728-A64B-A99E-51E1993F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40CFD-7C48-4344-BA8F-881A3DE7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39391-FFF3-D540-90E0-BAEDDAEA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6695-F2C3-B943-8B34-7BFE74B1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3B7D-22A8-B442-B5A6-657FD0F7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B6A3-6627-D54B-A70E-256795E7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EEE68-0044-F242-A08F-B2323128A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39A0B-4237-0F46-A421-88D7F943B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31346-22CE-2B41-B9E0-5E3C8CAB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124A-7066-A64E-ACF2-FECEC993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B7409-DA58-8C4C-9CEF-2355291C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E95F-09BC-114B-BA01-21098A83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7DB8B-4CC8-DF4B-87B8-DB12302A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46A8D-9EC1-F148-9365-704D1CB0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352-B255-CF4B-98D4-DA0F0D99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32364-1524-9D42-9F4D-7037D5E3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21D31-BCBD-1348-BC72-A1BB089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B565F-2839-044C-B6E9-4A0EDC0A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667F-521C-4841-8C59-22B87994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2A05-A683-DD4B-A5B4-417748BF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BF83A-E846-7F4A-AFF1-8A8847811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59075-1B04-EC46-9BEB-C5C99663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82A17-F46A-1247-8876-5E1247D7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E56DC-78EE-A647-8B29-A1ED3B53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C832-200E-B944-92E8-8A12D063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E5FFF-9C6E-404C-86E8-2490E86CB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27D6-C80A-D043-B538-4A5E0D8E2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29F0-F430-4749-907A-6492D003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E68E5-A144-C64A-B25E-4089BE8C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10D75-0899-CC4C-8B1D-F3A1F38D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BC99-CE9B-B74D-87AC-5A60A1C6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97032-A8EC-C54E-8CE8-A3F4D81E3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30E7-E0E2-594D-9F24-A21E69C4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692-96BE-F948-8430-B24EC5CC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C0BA-3380-1846-B4EA-6734AB8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4363F-E954-C743-B8EA-F2158EFEA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F13FB-A5EA-834A-815C-CB340356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87E14-A71D-2140-B125-1BFAC3F5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0DD3-7B0B-094B-8D6C-C0F2B717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7C380-DAFF-ED4B-9745-B1CB034E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93F9-2914-444F-B99A-704A6DB1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7351-1E25-2E48-BD30-2C9E88BF1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B652B-018D-AA4A-B350-658A2BA04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85BF-F2C7-3C48-B1D7-48AC4E8C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07F1-A92B-5A43-9508-BC5635A2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19FC-85DD-B24B-ACFE-36E792DC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A9AE-871C-F14A-9125-BCF24684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5BF5-130D-D147-9EE4-8C7D99CD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4680-1727-7742-A6AA-D244A8D0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FCE5-B3E2-6A47-9F02-4751D15F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94C2-4AEA-B947-86FD-8ABA339E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6695-F2C3-B943-8B34-7BFE74B1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3B7D-22A8-B442-B5A6-657FD0F7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B6A3-6627-D54B-A70E-256795E7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EEE68-0044-F242-A08F-B2323128A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39A0B-4237-0F46-A421-88D7F943B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31346-22CE-2B41-B9E0-5E3C8CAB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124A-7066-A64E-ACF2-FECEC993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B7409-DA58-8C4C-9CEF-2355291C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AD70-FA47-AD47-A02B-B9000EC9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4DDC7-0E4C-B547-8F37-E1D79CEB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9587-84E7-5A43-9003-07CA16EC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15AE-4D2E-0D46-9A53-8BA2B53A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865F5-7C0D-6843-BC76-13A5ED40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CDD9-3F51-F84E-8565-0391B970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8FC2-EC10-844A-A268-A305CC43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5EF27-4836-1043-A8AC-CE974B4FF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42794-C668-234D-ADEF-7F9E5E81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AD6FA-11BE-D540-8FC0-4C6662EE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49E7E-1D59-6444-AD09-35DA3CD1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70B2-7733-8040-B03E-F591B7D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CB7E-A873-BD48-8625-78B3C40F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84EB-F9F6-7A42-A9D9-9DD8A53DC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8295D-09C5-644C-99DA-E02AC0C1E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F16A-EF49-2949-B51B-010CE57E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2BCD7-B2C2-6046-861E-357EC215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F00CC-DF64-6946-95AF-77733715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4EB15-9518-2E40-BA8B-4BE0D4F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A63-C080-5447-8E0D-26F66C46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F887B-072F-FD42-ADEE-29B44940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886AF-776A-CD41-B632-8D419D72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CFF91-C1A2-8840-9DBC-3E2C5C48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86DC-4EEE-BA4B-932D-E6926E46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BC2AE-B746-8345-B000-59983411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2177-CDE8-E64B-AE82-F62B908E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333D-E6C2-524E-B294-EC765A38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3208-B929-5145-AF15-9D11D77A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C09F-E1CF-C544-9D5C-3D5846E3F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1A8F-2AD8-694B-B89E-9766425E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3F555-112F-414D-95EB-36EBDF62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0B4F-6CE2-484B-8F91-2200F8F7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591D-3BCD-BC4B-B3DD-00EF5265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0544A-2481-3042-801B-08E8F077D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CD2EC-2F4E-3646-B88C-BBE4409A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5D007-0422-904A-B773-6D9BBC2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F652E-5F4F-A041-A987-C46FB9B0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DB88-5F1C-CC42-BD62-D768298E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B241-B269-7649-A27C-379D4F7D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280CE-E3E7-8840-AFB0-62ECFC115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2D45-7037-6B4C-A146-FFAE29BA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A3FF-129B-4545-A4D8-D685AA65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4A1B-97E3-3143-90EC-A10F26BA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28B69-E226-A54A-A10D-B955E0DC7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62FEA-6B1B-D74A-8F00-609D9F40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38F5-7C5E-F345-AD24-0ACE25A9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7A52B-F3EC-6D4B-8343-66E1F32CEF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8F99-2653-DD4B-A4A0-8E1B9381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CA31-38A2-C24B-A94A-F1FEFC6A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13B1F-BAE5-7D49-BB9B-81BC2FDFD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02CA3-0F8D-A444-9E0D-B0EBA0D00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38EEA-7A53-0240-AFF0-243E7797B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DB23-9E47-6944-A2E3-252C95EE8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E786B-BE66-BE47-8F9D-2CBFABED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E95F-09BC-114B-BA01-21098A83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7DB8B-4CC8-DF4B-87B8-DB12302A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46A8D-9EC1-F148-9365-704D1CB0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352-B255-CF4B-98D4-DA0F0D99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b="1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32364-1524-9D42-9F4D-7037D5E3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21D31-BCBD-1348-BC72-A1BB089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B565F-2839-044C-B6E9-4A0EDC0A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667F-521C-4841-8C59-22B87994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2A05-A683-DD4B-A5B4-417748BF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BF83A-E846-7F4A-AFF1-8A8847811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59075-1B04-EC46-9BEB-C5C99663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82A17-F46A-1247-8876-5E1247D7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E56DC-78EE-A647-8B29-A1ED3B53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C832-200E-B944-92E8-8A12D063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E5FFF-9C6E-404C-86E8-2490E86CB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27D6-C80A-D043-B538-4A5E0D8E2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29F0-F430-4749-907A-6492D003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5F533-2EF4-FF46-9277-12465E4D6C44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E68E5-A144-C64A-B25E-4089BE8C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10D75-0899-CC4C-8B1D-F3A1F38D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4A2B9-FE45-9A44-9869-50FF12985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0F34F-ACE8-5142-A97D-0F0CD5C4A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06" y="2794959"/>
            <a:ext cx="10515600" cy="179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8500" b="1" i="0" kern="1200">
          <a:solidFill>
            <a:schemeClr val="bg1">
              <a:lumMod val="85000"/>
            </a:schemeClr>
          </a:solidFill>
          <a:latin typeface="Avenir Next Heavy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8889-D57C-7445-9448-8B82F8EF0A4E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0FBA-9DD1-A845-A3FB-7C3C638F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B3F52-7C34-DB45-9362-7711CB0A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08"/>
            <a:ext cx="10515600" cy="67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94B3B-F08E-EF43-9CB4-05710768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0F34F-ACE8-5142-A97D-0F0CD5C4A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06" y="2794959"/>
            <a:ext cx="10515600" cy="179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DIVIDER SUBJECT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8500" b="1" i="0" kern="1200">
          <a:solidFill>
            <a:schemeClr val="bg1">
              <a:lumMod val="85000"/>
            </a:schemeClr>
          </a:solidFill>
          <a:latin typeface="Avenir Next Heavy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B3F52-7C34-DB45-9362-7711CB0A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08"/>
            <a:ext cx="10515600" cy="67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94B3B-F08E-EF43-9CB4-05710768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bg1">
              <a:lumMod val="85000"/>
            </a:schemeClr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421A-B7DF-F146-B26F-AFA4F40239AF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BA00-1AEB-2743-9F2C-B22B8E3F13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2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790351"/>
            <a:ext cx="9144000" cy="172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Webinar vs. Seminar</a:t>
            </a:r>
            <a:br>
              <a:rPr lang="en-US" altLang="en-US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Presentation Tips &amp; Techniques</a:t>
            </a:r>
            <a:endParaRPr lang="en-US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39591" y="3777112"/>
            <a:ext cx="7692725" cy="227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To convert attendees to appointments, what needs to change and what must stay the same? </a:t>
            </a:r>
          </a:p>
          <a:p>
            <a:pPr marL="0" indent="0" algn="ctr">
              <a:buNone/>
            </a:pPr>
            <a:endParaRPr lang="en-US" altLang="en-US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8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Establish Pre-Frames &amp; Roadblocks</a:t>
            </a:r>
          </a:p>
        </p:txBody>
      </p:sp>
      <p:sp>
        <p:nvSpPr>
          <p:cNvPr id="389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1" y="1754659"/>
            <a:ext cx="11257004" cy="4589535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en-US" sz="2800" dirty="0">
                <a:latin typeface="Avenir Medium" panose="02000603020000020003" pitchFamily="2" charset="0"/>
              </a:rPr>
              <a:t>Insert pre-frames early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Risk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Affordability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Family &amp; other roadblocks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Fear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Prestige issues</a:t>
            </a:r>
          </a:p>
          <a:p>
            <a:pPr marL="0" indent="0">
              <a:buNone/>
            </a:pPr>
            <a:endParaRPr lang="en-US" altLang="en-US" sz="2800" dirty="0">
              <a:latin typeface="Avenir Medium" panose="02000603020000020003" pitchFamily="2" charset="0"/>
            </a:endParaRPr>
          </a:p>
          <a:p>
            <a:pPr marL="285750" indent="-285750"/>
            <a:r>
              <a:rPr lang="en-US" altLang="en-US" sz="2800" dirty="0">
                <a:latin typeface="Avenir Medium" panose="02000603020000020003" pitchFamily="2" charset="0"/>
              </a:rPr>
              <a:t>Think of the end result you want and reverse engineer.</a:t>
            </a:r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71DD-840C-2B47-A026-05800FD7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The FranNet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DDE78-9566-D242-B3B2-0B46749F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07" y="1701574"/>
            <a:ext cx="10280822" cy="44484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FranNet process should address and assist in overcoming objections or obstacles.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Make the initial reach 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Have the client complete the PFA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Meet for the consultation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Outline next steps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Assist as client researches business options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Follow up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Close/Transition </a:t>
            </a:r>
          </a:p>
          <a:p>
            <a:pPr>
              <a:lnSpc>
                <a:spcPct val="150000"/>
              </a:lnSpc>
            </a:pPr>
            <a:r>
              <a:rPr lang="en-US" dirty="0"/>
              <a:t>Remember, you want the process to resonate with them so they can see themselves working with you as they consider all options.</a:t>
            </a:r>
          </a:p>
        </p:txBody>
      </p:sp>
    </p:spTree>
    <p:extLst>
      <p:ext uri="{BB962C8B-B14F-4D97-AF65-F5344CB8AC3E}">
        <p14:creationId xmlns:p14="http://schemas.microsoft.com/office/powerpoint/2010/main" val="124498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D558-8D22-7844-B3EE-37E5D3D5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BA87-B58C-B640-8E89-95861DA76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297"/>
            <a:ext cx="8479971" cy="3890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final slides of the webinar should introduce the benefits of your service and clearly illustrate an inspirational and attainable future in business ownership.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Set Rules</a:t>
            </a:r>
          </a:p>
        </p:txBody>
      </p:sp>
      <p:sp>
        <p:nvSpPr>
          <p:cNvPr id="3788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7109" y="1909027"/>
            <a:ext cx="11677782" cy="40098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SzPct val="75000"/>
            </a:pPr>
            <a:r>
              <a:rPr lang="en-US" altLang="en-US" sz="3600" dirty="0"/>
              <a:t>Explain the business model</a:t>
            </a:r>
          </a:p>
          <a:p>
            <a:pPr lvl="1">
              <a:lnSpc>
                <a:spcPct val="150000"/>
              </a:lnSpc>
              <a:buSzPct val="75000"/>
            </a:pPr>
            <a:r>
              <a:rPr lang="en-US" altLang="en-US" sz="3600" dirty="0"/>
              <a:t>Explain differences between franchises</a:t>
            </a:r>
          </a:p>
          <a:p>
            <a:pPr lvl="1">
              <a:lnSpc>
                <a:spcPct val="150000"/>
              </a:lnSpc>
              <a:buSzPct val="75000"/>
            </a:pPr>
            <a:r>
              <a:rPr lang="en-US" altLang="en-US" sz="3600" dirty="0"/>
              <a:t>Debunk statistics</a:t>
            </a:r>
          </a:p>
          <a:p>
            <a:pPr lvl="1">
              <a:lnSpc>
                <a:spcPct val="150000"/>
              </a:lnSpc>
              <a:buSzPct val="75000"/>
            </a:pPr>
            <a:r>
              <a:rPr lang="en-US" altLang="en-US" sz="3600" dirty="0"/>
              <a:t>Explain entry, long-term, &amp; exit strategies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D7B3-B9EE-D647-9141-AD8DD87C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0BF2-3B76-CB49-B642-610F12BB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316"/>
            <a:ext cx="8588829" cy="439724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dirty="0"/>
              <a:t>Your presentation should offer new possibilities and a deeper understanding of how they can achieve their goals.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dirty="0"/>
              <a:t>Working with you answers the question of, “HOW?”</a:t>
            </a:r>
          </a:p>
        </p:txBody>
      </p:sp>
    </p:spTree>
    <p:extLst>
      <p:ext uri="{BB962C8B-B14F-4D97-AF65-F5344CB8AC3E}">
        <p14:creationId xmlns:p14="http://schemas.microsoft.com/office/powerpoint/2010/main" val="311415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You Offer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0884" y="1680519"/>
            <a:ext cx="8568173" cy="46097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000" dirty="0"/>
              <a:t>Telling is Selling! </a:t>
            </a:r>
            <a:r>
              <a:rPr lang="en-US" altLang="ja-JP" sz="3000" dirty="0">
                <a:latin typeface="Avenir Medium" panose="02000603020000020003" pitchFamily="2" charset="0"/>
              </a:rPr>
              <a:t>If you’re asking, you’re consulting.</a:t>
            </a:r>
          </a:p>
          <a:p>
            <a:pPr>
              <a:lnSpc>
                <a:spcPct val="100000"/>
              </a:lnSpc>
            </a:pPr>
            <a:endParaRPr lang="en-US" altLang="ja-JP" sz="3000" dirty="0">
              <a:latin typeface="Avenir Medium" panose="02000603020000020003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000" dirty="0"/>
              <a:t>Your service is: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/>
              <a:t>Your knowledge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/>
              <a:t>Your care and attention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/>
              <a:t>You are NOT selling a franchise</a:t>
            </a:r>
          </a:p>
          <a:p>
            <a:pPr>
              <a:lnSpc>
                <a:spcPct val="100000"/>
              </a:lnSpc>
            </a:pPr>
            <a:endParaRPr lang="en-US" altLang="ja-JP" sz="4800" dirty="0">
              <a:latin typeface="Avenir Medium" panose="02000603020000020003" pitchFamily="2" charset="0"/>
            </a:endParaRPr>
          </a:p>
          <a:p>
            <a:pPr>
              <a:lnSpc>
                <a:spcPct val="100000"/>
              </a:lnSpc>
            </a:pPr>
            <a:endParaRPr lang="en-US" altLang="en-US" sz="4500" dirty="0"/>
          </a:p>
          <a:p>
            <a:pPr marL="457200" lvl="1" indent="0">
              <a:lnSpc>
                <a:spcPct val="100000"/>
              </a:lnSpc>
              <a:buNone/>
            </a:pPr>
            <a:endParaRPr lang="en-US" altLang="en-US" sz="4000" dirty="0"/>
          </a:p>
          <a:p>
            <a:pPr marL="457200" lvl="1" indent="0">
              <a:lnSpc>
                <a:spcPct val="100000"/>
              </a:lnSpc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What You are Doing</a:t>
            </a:r>
          </a:p>
        </p:txBody>
      </p:sp>
      <p:sp>
        <p:nvSpPr>
          <p:cNvPr id="348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199" y="1930303"/>
            <a:ext cx="11267303" cy="45043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Building credibility by being unbiased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Establishing that you are the expert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Effectively networking your name and reputation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Develop Instant Audience Rapport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1865810"/>
            <a:ext cx="11482252" cy="4646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/>
              <a:t>How</a:t>
            </a:r>
            <a:r>
              <a:rPr lang="en-US" altLang="en-US" dirty="0"/>
              <a:t> you talk is equally as important as </a:t>
            </a:r>
            <a:r>
              <a:rPr lang="en-US" altLang="en-US" b="1" i="1" dirty="0"/>
              <a:t>What</a:t>
            </a:r>
            <a:r>
              <a:rPr lang="en-US" altLang="en-US" dirty="0"/>
              <a:t> you say!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 good speaker is perceived as: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Trustworthy and credible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Qualified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Confident and self-assured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Concerned about audience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Convincing</a:t>
            </a:r>
          </a:p>
          <a:p>
            <a:pPr>
              <a:lnSpc>
                <a:spcPct val="10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 noChangeArrowheads="1"/>
          </p:cNvSpPr>
          <p:nvPr>
            <p:ph type="title"/>
          </p:nvPr>
        </p:nvSpPr>
        <p:spPr>
          <a:xfrm>
            <a:off x="404948" y="910740"/>
            <a:ext cx="11382103" cy="595148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Perception Is More Powerful Than Fact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" y="1800496"/>
            <a:ext cx="9261566" cy="453498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3200" dirty="0"/>
              <a:t>You must build a relationship with your audience. Do more than just present data and information.</a:t>
            </a:r>
          </a:p>
          <a:p>
            <a:pPr lvl="4">
              <a:lnSpc>
                <a:spcPct val="150000"/>
              </a:lnSpc>
              <a:defRPr/>
            </a:pPr>
            <a:r>
              <a:rPr lang="en-US" sz="2800" dirty="0"/>
              <a:t>How can you do that in a virtual world?</a:t>
            </a:r>
          </a:p>
          <a:p>
            <a:pPr lvl="4">
              <a:lnSpc>
                <a:spcPct val="150000"/>
              </a:lnSpc>
              <a:defRPr/>
            </a:pPr>
            <a:r>
              <a:rPr lang="en-US" sz="2800" dirty="0"/>
              <a:t>How can you do that in an in-person setting?</a:t>
            </a:r>
            <a:endParaRPr lang="en-US" sz="3600" dirty="0"/>
          </a:p>
          <a:p>
            <a:pPr lvl="1">
              <a:lnSpc>
                <a:spcPct val="150000"/>
              </a:lnSpc>
              <a:defRPr/>
            </a:pPr>
            <a:r>
              <a:rPr lang="en-US" sz="3200" dirty="0"/>
              <a:t>YOU must be believable.</a:t>
            </a:r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Incorporate the Senses!</a:t>
            </a:r>
            <a:endParaRPr lang="en-US" altLang="en-US" dirty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9100" y="1801972"/>
            <a:ext cx="11353800" cy="4794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/>
              <a:t>They receive through: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3200" dirty="0"/>
              <a:t>The content (What you’re saying)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3200" dirty="0"/>
              <a:t>Auditory Modality (How you say it)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3200" dirty="0"/>
              <a:t>Visual Modality (The quality of the deck)</a:t>
            </a:r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Why Do You Offer Seminars or Webinars?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The goal of every seminar/webinar should be to obtain clients.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To have those attending the event schedule an appointment with you.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The goal for our clients is to have them complete a PFA and eventually buy a franchise.</a:t>
            </a:r>
          </a:p>
          <a:p>
            <a:pPr lvl="2">
              <a:lnSpc>
                <a:spcPct val="15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1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 noChangeArrowheads="1"/>
          </p:cNvSpPr>
          <p:nvPr>
            <p:ph type="title"/>
          </p:nvPr>
        </p:nvSpPr>
        <p:spPr>
          <a:xfrm>
            <a:off x="341811" y="304800"/>
            <a:ext cx="11508377" cy="655638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Developing an Effective Verbal Style</a:t>
            </a:r>
          </a:p>
        </p:txBody>
      </p:sp>
      <p:sp>
        <p:nvSpPr>
          <p:cNvPr id="2560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06036" y="2093058"/>
            <a:ext cx="11379925" cy="26718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/>
              <a:t>Your verbal style: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/>
              <a:t>Sets the tone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/>
              <a:t>Influences the pace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/>
              <a:t>Influences audience perception and response</a:t>
            </a:r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A68DF4-173D-A447-B598-8EF81C4EC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811" y="304800"/>
            <a:ext cx="11508377" cy="655638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Developing an Effective Verbal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14B86-CF15-E24D-9626-75051AF265D5}"/>
              </a:ext>
            </a:extLst>
          </p:cNvPr>
          <p:cNvSpPr txBox="1"/>
          <p:nvPr/>
        </p:nvSpPr>
        <p:spPr>
          <a:xfrm>
            <a:off x="1646704" y="1819329"/>
            <a:ext cx="889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venir Next Medium" panose="020B0503020202020204" pitchFamily="34" charset="0"/>
              </a:rPr>
              <a:t>Your voice is your strongest presentation asset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54641-AC2B-A049-8344-F015BFE60DF8}"/>
              </a:ext>
            </a:extLst>
          </p:cNvPr>
          <p:cNvSpPr txBox="1"/>
          <p:nvPr/>
        </p:nvSpPr>
        <p:spPr>
          <a:xfrm>
            <a:off x="237162" y="2755555"/>
            <a:ext cx="11379925" cy="29915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venir Next Medium" panose="020B0503020202020204" pitchFamily="34" charset="0"/>
              </a:rPr>
              <a:t>Good qualities include:</a:t>
            </a:r>
          </a:p>
          <a:p>
            <a:pPr marL="3429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Enunciation: Pronounce words clearly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Volume: Comfortably loud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Memorable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Fresh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Affirmative</a:t>
            </a:r>
          </a:p>
          <a:p>
            <a:pPr lvl="1"/>
            <a:endParaRPr lang="en-US" altLang="en-US" sz="2400" dirty="0">
              <a:latin typeface="Avenir Next Medium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21C15-272C-D142-8B8D-8DE973A8072F}"/>
              </a:ext>
            </a:extLst>
          </p:cNvPr>
          <p:cNvSpPr txBox="1"/>
          <p:nvPr/>
        </p:nvSpPr>
        <p:spPr>
          <a:xfrm>
            <a:off x="6096000" y="3429000"/>
            <a:ext cx="6264876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Concise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Tone and range-varied: Use animation &amp; expression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Pace: Use pauses for emphasis</a:t>
            </a:r>
          </a:p>
          <a:p>
            <a:pPr marL="3429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venir Next Medium" panose="020B0503020202020204" pitchFamily="34" charset="0"/>
              </a:rPr>
              <a:t>Pitch: Keep it moderate</a:t>
            </a:r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Non-Verbal Skills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9100" y="1825625"/>
            <a:ext cx="11353800" cy="47707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In any face-to-face communication, only 7% of the message the receiver receives is from the words the sender uses.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38% is from the vocal quality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300" dirty="0"/>
              <a:t>55% is from the body language the sender uses.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en-US" sz="2300" dirty="0"/>
          </a:p>
          <a:p>
            <a:pPr>
              <a:lnSpc>
                <a:spcPct val="150000"/>
              </a:lnSpc>
            </a:pPr>
            <a:r>
              <a:rPr lang="en-US" altLang="en-US" sz="2800" dirty="0"/>
              <a:t>Your ability to communicate clearly depends on your ability to communicate congruently.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 Relaxed and Professional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79738" y="1816443"/>
            <a:ext cx="11032524" cy="44470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Speak in a controlled, firm voice (not monotone)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Maintain eye contact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Establish an atmosphere of give and take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Connect with your audience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Don’t read the slides or from a script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Remember the Seagulls</a:t>
            </a:r>
          </a:p>
        </p:txBody>
      </p:sp>
      <p:sp>
        <p:nvSpPr>
          <p:cNvPr id="286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3954" y="1946366"/>
            <a:ext cx="10528663" cy="46329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Refrain from giving too much info, they don’t need to know everything you do.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Present </a:t>
            </a:r>
            <a:r>
              <a:rPr lang="en-US" altLang="en-US" sz="3200" b="1" u="sng" dirty="0"/>
              <a:t>only</a:t>
            </a:r>
            <a:r>
              <a:rPr lang="en-US" altLang="en-US" sz="3200" dirty="0"/>
              <a:t> what they need to hear to be persuaded to accept your message.</a:t>
            </a: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326922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Tips from Top Performers</a:t>
            </a:r>
          </a:p>
        </p:txBody>
      </p:sp>
      <p:sp>
        <p:nvSpPr>
          <p:cNvPr id="4096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837981"/>
            <a:ext cx="119489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b="1" dirty="0"/>
              <a:t>How do you convert attendees to clients?</a:t>
            </a:r>
          </a:p>
          <a:p>
            <a:pPr>
              <a:buFontTx/>
              <a:buNone/>
            </a:pPr>
            <a:endParaRPr lang="en-US" altLang="en-US" dirty="0"/>
          </a:p>
          <a:p>
            <a:pPr marL="457200" lvl="1" indent="0" algn="ctr">
              <a:buNone/>
            </a:pPr>
            <a:r>
              <a:rPr lang="en-US" altLang="en-US" sz="3200" i="1" dirty="0"/>
              <a:t>“I tell them what the next steps are and have them fill out the evaluation that asks them if they want to meet (old Brian Tracy stuff—asking for the business)”</a:t>
            </a:r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326922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Tips from Top Performers</a:t>
            </a:r>
          </a:p>
        </p:txBody>
      </p:sp>
      <p:sp>
        <p:nvSpPr>
          <p:cNvPr id="4198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en-US" i="1" dirty="0"/>
              <a:t>“Telling participants at end of presentation that “if they wish for me to give them an </a:t>
            </a:r>
            <a:r>
              <a:rPr lang="en-US" altLang="en-US" i="1" u="sng" dirty="0"/>
              <a:t>initial assessment</a:t>
            </a:r>
            <a:r>
              <a:rPr lang="en-US" altLang="en-US" i="1" dirty="0"/>
              <a:t> of how I would see them going through the research process based on an evaluation of their current circumstances and personality profile as relates to risk, opportunity and timing, I would be delighted to so.” 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326922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Tips from Top Performers</a:t>
            </a:r>
          </a:p>
        </p:txBody>
      </p:sp>
      <p:sp>
        <p:nvSpPr>
          <p:cNvPr id="4403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b="1" dirty="0"/>
              <a:t>Set the context early in the presentation.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altLang="en-US" i="1" dirty="0"/>
              <a:t>“You’ll get an overview today, but it is really the one-on-one meeting when and where the decisions get made.”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 noChangeArrowheads="1"/>
          </p:cNvSpPr>
          <p:nvPr>
            <p:ph type="title"/>
          </p:nvPr>
        </p:nvSpPr>
        <p:spPr>
          <a:xfrm>
            <a:off x="1110343" y="1361065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Tips from Top Performers</a:t>
            </a:r>
          </a:p>
        </p:txBody>
      </p:sp>
      <p:sp>
        <p:nvSpPr>
          <p:cNvPr id="4915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02772" y="2446731"/>
            <a:ext cx="10657114" cy="45270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i="1" dirty="0"/>
              <a:t>“There are a lot of specifics, but the key is establishing myself as a competent, trustworthy advisor. Not a salesman for franchises and not saying that franchising is perfect and works all the time.  I follow the Sandler mantra “Do the opposite of what the prospect would expect a salesman to do”</a:t>
            </a:r>
          </a:p>
          <a:p>
            <a:pPr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Your seminars and webinars are an opportunity to: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 Establish credibility &amp; trust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Create enthusiasm for taking the next step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Setting the pre-frames and anchors for future meetings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Be sure you are making the most of this valuable marketing tool!</a:t>
            </a:r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 noChangeArrowheads="1"/>
          </p:cNvSpPr>
          <p:nvPr>
            <p:ph type="title"/>
          </p:nvPr>
        </p:nvSpPr>
        <p:spPr>
          <a:xfrm>
            <a:off x="213785" y="350818"/>
            <a:ext cx="14578148" cy="67004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When Presenting Always Keep In Mind: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578354" y="1381841"/>
            <a:ext cx="11209991" cy="521455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6000" dirty="0"/>
              <a:t>What do you want your audience to do?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6000" dirty="0"/>
              <a:t>To feel?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6000" dirty="0"/>
              <a:t>To think?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6000" dirty="0"/>
              <a:t>To know?</a:t>
            </a:r>
            <a:endParaRPr lang="en-US" altLang="en-US" sz="4000" dirty="0"/>
          </a:p>
          <a:p>
            <a:pPr>
              <a:lnSpc>
                <a:spcPct val="170000"/>
              </a:lnSpc>
            </a:pPr>
            <a:r>
              <a:rPr lang="en-US" altLang="en-US" sz="6000" dirty="0"/>
              <a:t>You must be clear what your objective is or you will not be clear with the audience</a:t>
            </a:r>
          </a:p>
          <a:p>
            <a:pPr>
              <a:lnSpc>
                <a:spcPct val="170000"/>
              </a:lnSpc>
            </a:pPr>
            <a:r>
              <a:rPr lang="en-US" altLang="en-US" sz="6000" dirty="0"/>
              <a:t>The purpose of presenting is to educate, add value, and persuade!</a:t>
            </a:r>
          </a:p>
          <a:p>
            <a:pPr>
              <a:lnSpc>
                <a:spcPct val="17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9ED5-3CD3-3C49-BBDF-09B0C51F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17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0A2C0-6146-6448-97FE-879125A9FD35}"/>
              </a:ext>
            </a:extLst>
          </p:cNvPr>
          <p:cNvSpPr txBox="1"/>
          <p:nvPr/>
        </p:nvSpPr>
        <p:spPr>
          <a:xfrm>
            <a:off x="3353101" y="2767280"/>
            <a:ext cx="5485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Avenir Next Medium" panose="020B0503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2938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4D7DC-8A40-9A49-AC84-8C97B266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3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What does your ideal client need to know, understand, or believe before they will be willing to take the next step?</a:t>
            </a:r>
          </a:p>
        </p:txBody>
      </p:sp>
    </p:spTree>
    <p:extLst>
      <p:ext uri="{BB962C8B-B14F-4D97-AF65-F5344CB8AC3E}">
        <p14:creationId xmlns:p14="http://schemas.microsoft.com/office/powerpoint/2010/main" val="253981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00EA-233B-114B-BC11-13E44685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Phases of the Live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5E11-5CC9-1043-9CDA-893D5D43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198"/>
            <a:ext cx="10515600" cy="4351338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5400" b="1" dirty="0"/>
              <a:t>Setting the table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5400" b="1" dirty="0"/>
              <a:t>Place the Anchors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5400" b="1" dirty="0"/>
              <a:t>FranNet Process</a:t>
            </a:r>
          </a:p>
        </p:txBody>
      </p:sp>
    </p:spTree>
    <p:extLst>
      <p:ext uri="{BB962C8B-B14F-4D97-AF65-F5344CB8AC3E}">
        <p14:creationId xmlns:p14="http://schemas.microsoft.com/office/powerpoint/2010/main" val="40847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0641-794A-704E-86C9-16FCC973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Set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2313-213C-1B45-BD20-2513F898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7" y="1618735"/>
            <a:ext cx="11565925" cy="4866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 the table early to that you can anchor back to safety and trust.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Help them begin to envision themselves as a business owner in the first few minutes of your webinar.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 the first 10 minutes aim to make your audience feel encouraged and intrigued.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Share your (or any consultants!) story</a:t>
            </a:r>
          </a:p>
        </p:txBody>
      </p:sp>
    </p:spTree>
    <p:extLst>
      <p:ext uri="{BB962C8B-B14F-4D97-AF65-F5344CB8AC3E}">
        <p14:creationId xmlns:p14="http://schemas.microsoft.com/office/powerpoint/2010/main" val="400479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73E5-D3FF-0F43-B2E1-AE3DEE0F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1574425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dirty="0"/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0BF4E-96D8-E345-AC5E-A174E713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499642"/>
            <a:ext cx="8763000" cy="341388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It is more important to make people feel they are in the right place than it is to introduce yourself.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2ADC-EBE1-D140-A21E-4ABC6D23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Place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F6FA-5272-C545-962D-B3D37318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94" y="1606378"/>
            <a:ext cx="11541211" cy="479230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3200" b="1" dirty="0"/>
              <a:t>Placing Anchors</a:t>
            </a:r>
            <a:r>
              <a:rPr lang="en-US" sz="3200" dirty="0"/>
              <a:t> is incredibly important as it gives you the ability to go back in your process to re-surface a factual or emotional reality.</a:t>
            </a:r>
          </a:p>
          <a:p>
            <a:pPr lvl="0">
              <a:lnSpc>
                <a:spcPct val="120000"/>
              </a:lnSpc>
            </a:pPr>
            <a:endParaRPr lang="en-US" sz="3200" dirty="0"/>
          </a:p>
          <a:p>
            <a:pPr lvl="0">
              <a:lnSpc>
                <a:spcPct val="120000"/>
              </a:lnSpc>
            </a:pPr>
            <a:r>
              <a:rPr lang="en-US" sz="3200" dirty="0"/>
              <a:t>It should be used to lay out universal realities such as fear, risk, or cost. Saying, “remember when we talked about (fear, control, independence)?” also puts the client in a visual mode.</a:t>
            </a:r>
          </a:p>
        </p:txBody>
      </p:sp>
    </p:spTree>
    <p:extLst>
      <p:ext uri="{BB962C8B-B14F-4D97-AF65-F5344CB8AC3E}">
        <p14:creationId xmlns:p14="http://schemas.microsoft.com/office/powerpoint/2010/main" val="57450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AF07-A5C3-3C41-8C08-9ECED3FF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A50C-56F7-584B-8728-3D028C2F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2971" cy="4351338"/>
          </a:xfrm>
        </p:spPr>
        <p:txBody>
          <a:bodyPr/>
          <a:lstStyle/>
          <a:p>
            <a:r>
              <a:rPr lang="en-US" dirty="0"/>
              <a:t>Make sure they understand their concerns are normal.</a:t>
            </a:r>
          </a:p>
          <a:p>
            <a:endParaRPr lang="en-US" dirty="0"/>
          </a:p>
          <a:p>
            <a:r>
              <a:rPr lang="en-US" dirty="0"/>
              <a:t>Don’t insert seagulls into their dream of business ownership!</a:t>
            </a:r>
          </a:p>
        </p:txBody>
      </p:sp>
    </p:spTree>
    <p:extLst>
      <p:ext uri="{BB962C8B-B14F-4D97-AF65-F5344CB8AC3E}">
        <p14:creationId xmlns:p14="http://schemas.microsoft.com/office/powerpoint/2010/main" val="32972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B4303C4-109D-ED43-9420-B3067962AF1C}" vid="{5F51DA5D-956D-8348-9F04-2B1829D41A8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7C8BC2-A8A7-AB4E-BCCF-D24C6660AF4E}" vid="{B1E16597-D8C2-0842-8F50-E26F050F1AC9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*2020-FM-Main Powerpoint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2992</TotalTime>
  <Words>1186</Words>
  <Application>Microsoft Macintosh PowerPoint</Application>
  <PresentationFormat>Widescreen</PresentationFormat>
  <Paragraphs>156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Arial Black</vt:lpstr>
      <vt:lpstr>Avenir Medium</vt:lpstr>
      <vt:lpstr>Avenir Next</vt:lpstr>
      <vt:lpstr>Avenir Next Heavy</vt:lpstr>
      <vt:lpstr>Avenir Next Medium</vt:lpstr>
      <vt:lpstr>Calibri</vt:lpstr>
      <vt:lpstr>Calibri Light</vt:lpstr>
      <vt:lpstr>Courier New</vt:lpstr>
      <vt:lpstr>Franklin Gothic Book</vt:lpstr>
      <vt:lpstr>Franklin Gothic Medium</vt:lpstr>
      <vt:lpstr>Theme2</vt:lpstr>
      <vt:lpstr>1_Custom Design</vt:lpstr>
      <vt:lpstr>Custom Design</vt:lpstr>
      <vt:lpstr>Theme1</vt:lpstr>
      <vt:lpstr>2_Custom Design</vt:lpstr>
      <vt:lpstr>*2020-FM-Main Powerpoint</vt:lpstr>
      <vt:lpstr>PowerPoint Presentation</vt:lpstr>
      <vt:lpstr>Why Do You Offer Seminars or Webinars?</vt:lpstr>
      <vt:lpstr>When Presenting Always Keep In Mind:</vt:lpstr>
      <vt:lpstr>PowerPoint Presentation</vt:lpstr>
      <vt:lpstr>The 3 Phases of the Live Webinar</vt:lpstr>
      <vt:lpstr>Phase 1: Set the Table</vt:lpstr>
      <vt:lpstr>Remember:</vt:lpstr>
      <vt:lpstr>Phase 2: Place Anchors</vt:lpstr>
      <vt:lpstr>Remember:</vt:lpstr>
      <vt:lpstr>Establish Pre-Frames &amp; Roadblocks</vt:lpstr>
      <vt:lpstr>Phase 3: The FranNet Process</vt:lpstr>
      <vt:lpstr>The Hook</vt:lpstr>
      <vt:lpstr>Set Rules</vt:lpstr>
      <vt:lpstr>Remember:</vt:lpstr>
      <vt:lpstr>What You Offer</vt:lpstr>
      <vt:lpstr>What You are Doing</vt:lpstr>
      <vt:lpstr>Develop Instant Audience Rapport</vt:lpstr>
      <vt:lpstr>Perception Is More Powerful Than Fact </vt:lpstr>
      <vt:lpstr>Incorporate the Senses!</vt:lpstr>
      <vt:lpstr>Developing an Effective Verbal Style</vt:lpstr>
      <vt:lpstr>Developing an Effective Verbal Style</vt:lpstr>
      <vt:lpstr>Non-Verbal Skills</vt:lpstr>
      <vt:lpstr>Be Relaxed and Professional</vt:lpstr>
      <vt:lpstr>Remember the Seagulls</vt:lpstr>
      <vt:lpstr>Tips from Top Performers</vt:lpstr>
      <vt:lpstr>Tips from Top Performers</vt:lpstr>
      <vt:lpstr>Tips from Top Performers</vt:lpstr>
      <vt:lpstr>Tips from Top Performers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Seminars Presentation Tips &amp; Techniques</dc:title>
  <dc:creator>Cat Hyle</dc:creator>
  <cp:lastModifiedBy>Jania Bailey</cp:lastModifiedBy>
  <cp:revision>46</cp:revision>
  <cp:lastPrinted>2020-11-04T20:36:25Z</cp:lastPrinted>
  <dcterms:created xsi:type="dcterms:W3CDTF">2020-07-08T13:36:57Z</dcterms:created>
  <dcterms:modified xsi:type="dcterms:W3CDTF">2020-11-04T20:36:52Z</dcterms:modified>
</cp:coreProperties>
</file>