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1" r:id="rId4"/>
    <p:sldId id="258" r:id="rId5"/>
    <p:sldId id="259" r:id="rId6"/>
    <p:sldId id="264" r:id="rId7"/>
    <p:sldId id="263" r:id="rId8"/>
    <p:sldId id="260"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101" d="100"/>
          <a:sy n="101" d="100"/>
        </p:scale>
        <p:origin x="150"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1/5/2021</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1/5/2021</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mark@outmarket.pro"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0218" y="289964"/>
            <a:ext cx="5023961" cy="1055556"/>
          </a:xfrm>
          <a:prstGeom prst="rect">
            <a:avLst/>
          </a:prstGeom>
        </p:spPr>
      </p:pic>
      <p:sp>
        <p:nvSpPr>
          <p:cNvPr id="2" name="Title 1"/>
          <p:cNvSpPr>
            <a:spLocks noGrp="1"/>
          </p:cNvSpPr>
          <p:nvPr>
            <p:ph type="ctrTitle"/>
          </p:nvPr>
        </p:nvSpPr>
        <p:spPr/>
        <p:txBody>
          <a:bodyPr/>
          <a:lstStyle/>
          <a:p>
            <a:r>
              <a:rPr lang="en-US" dirty="0"/>
              <a:t>Lead generation</a:t>
            </a:r>
          </a:p>
        </p:txBody>
      </p:sp>
      <p:sp>
        <p:nvSpPr>
          <p:cNvPr id="3" name="Subtitle 2"/>
          <p:cNvSpPr>
            <a:spLocks noGrp="1"/>
          </p:cNvSpPr>
          <p:nvPr>
            <p:ph type="subTitle" idx="1"/>
          </p:nvPr>
        </p:nvSpPr>
        <p:spPr/>
        <p:txBody>
          <a:bodyPr/>
          <a:lstStyle/>
          <a:p>
            <a:r>
              <a:rPr lang="en-US" b="1" dirty="0"/>
              <a:t>Process Outline</a:t>
            </a:r>
          </a:p>
        </p:txBody>
      </p:sp>
    </p:spTree>
    <p:extLst>
      <p:ext uri="{BB962C8B-B14F-4D97-AF65-F5344CB8AC3E}">
        <p14:creationId xmlns:p14="http://schemas.microsoft.com/office/powerpoint/2010/main" val="2509271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 generation process overview</a:t>
            </a:r>
          </a:p>
        </p:txBody>
      </p:sp>
      <p:sp>
        <p:nvSpPr>
          <p:cNvPr id="3" name="Content Placeholder 2"/>
          <p:cNvSpPr>
            <a:spLocks noGrp="1"/>
          </p:cNvSpPr>
          <p:nvPr>
            <p:ph idx="1"/>
          </p:nvPr>
        </p:nvSpPr>
        <p:spPr>
          <a:xfrm>
            <a:off x="1141413" y="2287437"/>
            <a:ext cx="9905998" cy="3124201"/>
          </a:xfrm>
        </p:spPr>
        <p:txBody>
          <a:bodyPr>
            <a:normAutofit fontScale="77500" lnSpcReduction="20000"/>
          </a:bodyPr>
          <a:lstStyle/>
          <a:p>
            <a:r>
              <a:rPr lang="en-US" dirty="0">
                <a:effectLst/>
              </a:rPr>
              <a:t>Using a recruiter version of LinkedIn and a data mining program, we search for your target candidates. We invite 200 new candidates per ten hour week. (Traditional and Corporate) Also, new Outplacement candidates!</a:t>
            </a:r>
          </a:p>
          <a:p>
            <a:pPr lvl="0"/>
            <a:r>
              <a:rPr lang="en-US" dirty="0">
                <a:effectLst/>
              </a:rPr>
              <a:t>From your LinkedIn account, we invite them for an initial phone chat or </a:t>
            </a:r>
            <a:r>
              <a:rPr lang="en-US">
                <a:effectLst/>
              </a:rPr>
              <a:t>Zoom chat.  </a:t>
            </a:r>
            <a:r>
              <a:rPr lang="en-US" dirty="0">
                <a:effectLst/>
              </a:rPr>
              <a:t>If they connect but don’t accept your invitation, we send a second longer Invitation from your LinkedIn account.</a:t>
            </a:r>
          </a:p>
          <a:p>
            <a:pPr lvl="0"/>
            <a:r>
              <a:rPr lang="en-US" dirty="0">
                <a:effectLst/>
              </a:rPr>
              <a:t>In weeks two, three and four, we send unique emails to those we find email addresses (50-60%), who have not responded affirmatively.</a:t>
            </a:r>
          </a:p>
          <a:p>
            <a:pPr lvl="0"/>
            <a:r>
              <a:rPr lang="en-US" dirty="0">
                <a:effectLst/>
              </a:rPr>
              <a:t>If desired, we make phone calls and leave personalized voice mail messages to prospects with phone numbers.</a:t>
            </a:r>
          </a:p>
          <a:p>
            <a:r>
              <a:rPr lang="en-US" dirty="0">
                <a:effectLst/>
              </a:rPr>
              <a:t>When any candidate responds affirmatively, we send you a notice with their contact information and can send an automated welcome email on your behalf, if desired.</a:t>
            </a:r>
          </a:p>
          <a:p>
            <a:endParaRPr lang="en-US" dirty="0"/>
          </a:p>
        </p:txBody>
      </p:sp>
      <p:pic>
        <p:nvPicPr>
          <p:cNvPr id="4" name="Picture 3"/>
          <p:cNvPicPr>
            <a:picLocks noChangeAspect="1"/>
          </p:cNvPicPr>
          <p:nvPr/>
        </p:nvPicPr>
        <p:blipFill>
          <a:blip r:embed="rId2"/>
          <a:stretch>
            <a:fillRect/>
          </a:stretch>
        </p:blipFill>
        <p:spPr>
          <a:xfrm>
            <a:off x="7624913" y="5791200"/>
            <a:ext cx="4298612" cy="903157"/>
          </a:xfrm>
          <a:prstGeom prst="rect">
            <a:avLst/>
          </a:prstGeom>
        </p:spPr>
      </p:pic>
    </p:spTree>
    <p:extLst>
      <p:ext uri="{BB962C8B-B14F-4D97-AF65-F5344CB8AC3E}">
        <p14:creationId xmlns:p14="http://schemas.microsoft.com/office/powerpoint/2010/main" val="214874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 generation process overview</a:t>
            </a:r>
          </a:p>
        </p:txBody>
      </p:sp>
      <p:sp>
        <p:nvSpPr>
          <p:cNvPr id="3" name="Content Placeholder 2"/>
          <p:cNvSpPr>
            <a:spLocks noGrp="1"/>
          </p:cNvSpPr>
          <p:nvPr>
            <p:ph idx="1"/>
          </p:nvPr>
        </p:nvSpPr>
        <p:spPr/>
        <p:txBody>
          <a:bodyPr>
            <a:normAutofit lnSpcReduction="10000"/>
          </a:bodyPr>
          <a:lstStyle/>
          <a:p>
            <a:pPr lvl="0"/>
            <a:r>
              <a:rPr lang="en-US" dirty="0">
                <a:effectLst/>
              </a:rPr>
              <a:t>Affirmatives get assigned to a 12 week drip campaign that encourages engagement.</a:t>
            </a:r>
          </a:p>
          <a:p>
            <a:pPr lvl="0"/>
            <a:r>
              <a:rPr lang="en-US" dirty="0">
                <a:effectLst/>
              </a:rPr>
              <a:t>You get a weekly summary of all affirmative responses on Friday afternoon to be sure you’re not missing anyone during the week.</a:t>
            </a:r>
          </a:p>
          <a:p>
            <a:pPr lvl="0"/>
            <a:r>
              <a:rPr lang="en-US" dirty="0">
                <a:effectLst/>
              </a:rPr>
              <a:t>At the first of each month, you get four separate .csv files with 1) all affirmative response candidates, 2) affirmative responses and LinkedIn connections, 3) LinkedIn Connections only and 4) all candidates with email addresses.  </a:t>
            </a:r>
          </a:p>
          <a:p>
            <a:pPr lvl="0"/>
            <a:r>
              <a:rPr lang="en-US" dirty="0">
                <a:effectLst/>
              </a:rPr>
              <a:t>you decide which of the files to upload to Sky platform for further lead nurturing.   </a:t>
            </a:r>
          </a:p>
          <a:p>
            <a:endParaRPr lang="en-US" dirty="0"/>
          </a:p>
        </p:txBody>
      </p:sp>
      <p:pic>
        <p:nvPicPr>
          <p:cNvPr id="4" name="Picture 3"/>
          <p:cNvPicPr>
            <a:picLocks noChangeAspect="1"/>
          </p:cNvPicPr>
          <p:nvPr/>
        </p:nvPicPr>
        <p:blipFill>
          <a:blip r:embed="rId2"/>
          <a:stretch>
            <a:fillRect/>
          </a:stretch>
        </p:blipFill>
        <p:spPr>
          <a:xfrm>
            <a:off x="7624913" y="5791200"/>
            <a:ext cx="4298612" cy="903157"/>
          </a:xfrm>
          <a:prstGeom prst="rect">
            <a:avLst/>
          </a:prstGeom>
        </p:spPr>
      </p:pic>
    </p:spTree>
    <p:extLst>
      <p:ext uri="{BB962C8B-B14F-4D97-AF65-F5344CB8AC3E}">
        <p14:creationId xmlns:p14="http://schemas.microsoft.com/office/powerpoint/2010/main" val="235122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 generation process overview</a:t>
            </a:r>
          </a:p>
        </p:txBody>
      </p:sp>
      <p:sp>
        <p:nvSpPr>
          <p:cNvPr id="3" name="Content Placeholder 2"/>
          <p:cNvSpPr>
            <a:spLocks noGrp="1"/>
          </p:cNvSpPr>
          <p:nvPr>
            <p:ph idx="1"/>
          </p:nvPr>
        </p:nvSpPr>
        <p:spPr>
          <a:xfrm>
            <a:off x="1141413" y="2294466"/>
            <a:ext cx="9905998" cy="3124201"/>
          </a:xfrm>
        </p:spPr>
        <p:txBody>
          <a:bodyPr>
            <a:normAutofit/>
          </a:bodyPr>
          <a:lstStyle/>
          <a:p>
            <a:pPr lvl="0"/>
            <a:r>
              <a:rPr lang="en-US" dirty="0">
                <a:effectLst/>
              </a:rPr>
              <a:t>Reporting is done weekly with an emailed dashboard with key data points.</a:t>
            </a:r>
          </a:p>
          <a:p>
            <a:pPr lvl="0"/>
            <a:r>
              <a:rPr lang="en-US" dirty="0">
                <a:effectLst/>
              </a:rPr>
              <a:t>Affirmative response rates average 2% or 3-4 qualified leads per week for a 10 hour week (standard starting period).</a:t>
            </a:r>
          </a:p>
          <a:p>
            <a:pPr lvl="0"/>
            <a:r>
              <a:rPr lang="en-US" dirty="0">
                <a:effectLst/>
              </a:rPr>
              <a:t>No contract. </a:t>
            </a:r>
          </a:p>
          <a:p>
            <a:pPr lvl="0"/>
            <a:r>
              <a:rPr lang="en-US" dirty="0">
                <a:effectLst/>
              </a:rPr>
              <a:t>Recommended period to see results: 4-6 weeks.  </a:t>
            </a:r>
          </a:p>
          <a:p>
            <a:r>
              <a:rPr lang="en-US" dirty="0">
                <a:effectLst/>
              </a:rPr>
              <a:t>Coming Soon: Capturing cell numbers for texting and personal email addresses.</a:t>
            </a:r>
          </a:p>
          <a:p>
            <a:pPr lvl="0"/>
            <a:endParaRPr lang="en-US" dirty="0">
              <a:effectLst/>
            </a:endParaRPr>
          </a:p>
          <a:p>
            <a:endParaRPr lang="en-US" dirty="0"/>
          </a:p>
        </p:txBody>
      </p:sp>
      <p:pic>
        <p:nvPicPr>
          <p:cNvPr id="4" name="Picture 3"/>
          <p:cNvPicPr>
            <a:picLocks noChangeAspect="1"/>
          </p:cNvPicPr>
          <p:nvPr/>
        </p:nvPicPr>
        <p:blipFill>
          <a:blip r:embed="rId2"/>
          <a:stretch>
            <a:fillRect/>
          </a:stretch>
        </p:blipFill>
        <p:spPr>
          <a:xfrm>
            <a:off x="7624913" y="5791200"/>
            <a:ext cx="4298612" cy="903157"/>
          </a:xfrm>
          <a:prstGeom prst="rect">
            <a:avLst/>
          </a:prstGeom>
        </p:spPr>
      </p:pic>
    </p:spTree>
    <p:extLst>
      <p:ext uri="{BB962C8B-B14F-4D97-AF65-F5344CB8AC3E}">
        <p14:creationId xmlns:p14="http://schemas.microsoft.com/office/powerpoint/2010/main" val="181371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 generation fee information</a:t>
            </a:r>
          </a:p>
        </p:txBody>
      </p:sp>
      <p:sp>
        <p:nvSpPr>
          <p:cNvPr id="3" name="Content Placeholder 2"/>
          <p:cNvSpPr>
            <a:spLocks noGrp="1"/>
          </p:cNvSpPr>
          <p:nvPr>
            <p:ph idx="1"/>
          </p:nvPr>
        </p:nvSpPr>
        <p:spPr/>
        <p:txBody>
          <a:bodyPr/>
          <a:lstStyle/>
          <a:p>
            <a:r>
              <a:rPr lang="en-US" dirty="0">
                <a:effectLst/>
              </a:rPr>
              <a:t>$150 setup/training</a:t>
            </a:r>
          </a:p>
          <a:p>
            <a:r>
              <a:rPr lang="en-US" dirty="0">
                <a:effectLst/>
              </a:rPr>
              <a:t>$16.25/hr. (minimum 10 hours per week) $650/mo.</a:t>
            </a:r>
          </a:p>
          <a:p>
            <a:r>
              <a:rPr lang="en-US" dirty="0">
                <a:effectLst/>
              </a:rPr>
              <a:t>$75/mo. Technology Fee (covers use of Recruiter Lite, Data mining and Automation platform)</a:t>
            </a:r>
          </a:p>
          <a:p>
            <a:r>
              <a:rPr lang="en-US" dirty="0">
                <a:effectLst/>
              </a:rPr>
              <a:t>(After the first month) $75/mo. supervision fee</a:t>
            </a:r>
          </a:p>
          <a:p>
            <a:r>
              <a:rPr lang="en-US" dirty="0">
                <a:effectLst/>
              </a:rPr>
              <a:t>First month Total: $875 (Based on a four week month)</a:t>
            </a:r>
          </a:p>
          <a:p>
            <a:r>
              <a:rPr lang="en-US" dirty="0">
                <a:effectLst/>
              </a:rPr>
              <a:t>Future Months Total: $800 (Based on a four week month)</a:t>
            </a:r>
          </a:p>
          <a:p>
            <a:pPr marL="0" indent="0">
              <a:buNone/>
            </a:pPr>
            <a:endParaRPr lang="en-US" dirty="0">
              <a:effectLst/>
            </a:endParaRPr>
          </a:p>
          <a:p>
            <a:endParaRPr lang="en-US" dirty="0">
              <a:effectLst/>
            </a:endParaRPr>
          </a:p>
          <a:p>
            <a:endParaRPr lang="en-US" dirty="0"/>
          </a:p>
        </p:txBody>
      </p:sp>
      <p:pic>
        <p:nvPicPr>
          <p:cNvPr id="4" name="Picture 3"/>
          <p:cNvPicPr>
            <a:picLocks noChangeAspect="1"/>
          </p:cNvPicPr>
          <p:nvPr/>
        </p:nvPicPr>
        <p:blipFill>
          <a:blip r:embed="rId2"/>
          <a:stretch>
            <a:fillRect/>
          </a:stretch>
        </p:blipFill>
        <p:spPr>
          <a:xfrm>
            <a:off x="7624913" y="5791200"/>
            <a:ext cx="4298612" cy="903157"/>
          </a:xfrm>
          <a:prstGeom prst="rect">
            <a:avLst/>
          </a:prstGeom>
        </p:spPr>
      </p:pic>
    </p:spTree>
    <p:extLst>
      <p:ext uri="{BB962C8B-B14F-4D97-AF65-F5344CB8AC3E}">
        <p14:creationId xmlns:p14="http://schemas.microsoft.com/office/powerpoint/2010/main" val="86778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 Posting</a:t>
            </a:r>
          </a:p>
        </p:txBody>
      </p:sp>
      <p:sp>
        <p:nvSpPr>
          <p:cNvPr id="3" name="Content Placeholder 2"/>
          <p:cNvSpPr>
            <a:spLocks noGrp="1"/>
          </p:cNvSpPr>
          <p:nvPr>
            <p:ph idx="1"/>
          </p:nvPr>
        </p:nvSpPr>
        <p:spPr>
          <a:xfrm>
            <a:off x="1141413" y="2294466"/>
            <a:ext cx="9905998" cy="3124201"/>
          </a:xfrm>
        </p:spPr>
        <p:txBody>
          <a:bodyPr>
            <a:normAutofit/>
          </a:bodyPr>
          <a:lstStyle/>
          <a:p>
            <a:pPr lvl="0"/>
            <a:r>
              <a:rPr lang="en-US" dirty="0">
                <a:effectLst/>
              </a:rPr>
              <a:t>We post 3X a day, 5 days a week on Facebook, Instagram, Twitter and LinkedIn for you and up to two other staff to promote your ideas and brand to your social audience. </a:t>
            </a:r>
          </a:p>
          <a:p>
            <a:pPr lvl="0"/>
            <a:r>
              <a:rPr lang="en-US" dirty="0">
                <a:effectLst/>
              </a:rPr>
              <a:t>We customize content based on your business to speak directly to your audience about what they are interested in hearing.</a:t>
            </a:r>
          </a:p>
          <a:p>
            <a:pPr lvl="0"/>
            <a:r>
              <a:rPr lang="en-US" dirty="0">
                <a:effectLst/>
              </a:rPr>
              <a:t>Fee: $199/mo.</a:t>
            </a:r>
          </a:p>
          <a:p>
            <a:endParaRPr lang="en-US" dirty="0"/>
          </a:p>
        </p:txBody>
      </p:sp>
      <p:pic>
        <p:nvPicPr>
          <p:cNvPr id="4" name="Picture 3"/>
          <p:cNvPicPr>
            <a:picLocks noChangeAspect="1"/>
          </p:cNvPicPr>
          <p:nvPr/>
        </p:nvPicPr>
        <p:blipFill>
          <a:blip r:embed="rId2"/>
          <a:stretch>
            <a:fillRect/>
          </a:stretch>
        </p:blipFill>
        <p:spPr>
          <a:xfrm>
            <a:off x="7624913" y="5791200"/>
            <a:ext cx="4298612" cy="903157"/>
          </a:xfrm>
          <a:prstGeom prst="rect">
            <a:avLst/>
          </a:prstGeom>
        </p:spPr>
      </p:pic>
    </p:spTree>
    <p:extLst>
      <p:ext uri="{BB962C8B-B14F-4D97-AF65-F5344CB8AC3E}">
        <p14:creationId xmlns:p14="http://schemas.microsoft.com/office/powerpoint/2010/main" val="381972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Quickbooks</a:t>
            </a:r>
            <a:r>
              <a:rPr lang="en-US" dirty="0"/>
              <a:t> Online Bookkeeping</a:t>
            </a:r>
          </a:p>
        </p:txBody>
      </p:sp>
      <p:sp>
        <p:nvSpPr>
          <p:cNvPr id="3" name="Content Placeholder 2"/>
          <p:cNvSpPr>
            <a:spLocks noGrp="1"/>
          </p:cNvSpPr>
          <p:nvPr>
            <p:ph idx="1"/>
          </p:nvPr>
        </p:nvSpPr>
        <p:spPr>
          <a:xfrm>
            <a:off x="1141413" y="2294466"/>
            <a:ext cx="9905998" cy="3124201"/>
          </a:xfrm>
        </p:spPr>
        <p:txBody>
          <a:bodyPr>
            <a:normAutofit lnSpcReduction="10000"/>
          </a:bodyPr>
          <a:lstStyle/>
          <a:p>
            <a:pPr lvl="0"/>
            <a:r>
              <a:rPr lang="en-US" dirty="0">
                <a:effectLst/>
              </a:rPr>
              <a:t>Works best with online version of </a:t>
            </a:r>
            <a:r>
              <a:rPr lang="en-US" dirty="0" err="1">
                <a:effectLst/>
              </a:rPr>
              <a:t>Quickbooks</a:t>
            </a:r>
            <a:r>
              <a:rPr lang="en-US" dirty="0">
                <a:effectLst/>
              </a:rPr>
              <a:t>. Can accommodate desktop computer version.</a:t>
            </a:r>
          </a:p>
          <a:p>
            <a:r>
              <a:rPr lang="en-US" dirty="0">
                <a:effectLst/>
              </a:rPr>
              <a:t>Accounts payable processing, accounts receivable processing, fixed asset register, bank reconciliations and more. We compile reports and can be your complete outsourced bookkeeping service.</a:t>
            </a:r>
            <a:br>
              <a:rPr lang="en-US" dirty="0">
                <a:effectLst/>
              </a:rPr>
            </a:br>
            <a:endParaRPr lang="en-US" dirty="0">
              <a:effectLst/>
            </a:endParaRPr>
          </a:p>
          <a:p>
            <a:r>
              <a:rPr lang="en-US" dirty="0">
                <a:effectLst/>
              </a:rPr>
              <a:t>Our team is composed of focused individuals with bachelor’s degrees in accounting or business management.</a:t>
            </a:r>
          </a:p>
          <a:p>
            <a:pPr lvl="0"/>
            <a:r>
              <a:rPr lang="en-US" dirty="0">
                <a:effectLst/>
              </a:rPr>
              <a:t>Fee: $24.95/hour.</a:t>
            </a:r>
          </a:p>
          <a:p>
            <a:endParaRPr lang="en-US" dirty="0"/>
          </a:p>
        </p:txBody>
      </p:sp>
      <p:pic>
        <p:nvPicPr>
          <p:cNvPr id="4" name="Picture 3"/>
          <p:cNvPicPr>
            <a:picLocks noChangeAspect="1"/>
          </p:cNvPicPr>
          <p:nvPr/>
        </p:nvPicPr>
        <p:blipFill>
          <a:blip r:embed="rId2"/>
          <a:stretch>
            <a:fillRect/>
          </a:stretch>
        </p:blipFill>
        <p:spPr>
          <a:xfrm>
            <a:off x="7624913" y="5791200"/>
            <a:ext cx="4298612" cy="903157"/>
          </a:xfrm>
          <a:prstGeom prst="rect">
            <a:avLst/>
          </a:prstGeom>
        </p:spPr>
      </p:pic>
    </p:spTree>
    <p:extLst>
      <p:ext uri="{BB962C8B-B14F-4D97-AF65-F5344CB8AC3E}">
        <p14:creationId xmlns:p14="http://schemas.microsoft.com/office/powerpoint/2010/main" val="347393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643744"/>
          </a:xfrm>
        </p:spPr>
        <p:txBody>
          <a:bodyPr/>
          <a:lstStyle/>
          <a:p>
            <a:r>
              <a:rPr lang="en-US" dirty="0"/>
              <a:t>Call (502) 897-3020</a:t>
            </a:r>
          </a:p>
        </p:txBody>
      </p:sp>
      <p:sp>
        <p:nvSpPr>
          <p:cNvPr id="3" name="Subtitle 2"/>
          <p:cNvSpPr>
            <a:spLocks noGrp="1"/>
          </p:cNvSpPr>
          <p:nvPr>
            <p:ph type="subTitle" idx="1"/>
          </p:nvPr>
        </p:nvSpPr>
        <p:spPr>
          <a:xfrm>
            <a:off x="1751012" y="4350326"/>
            <a:ext cx="8676222" cy="1440873"/>
          </a:xfrm>
        </p:spPr>
        <p:txBody>
          <a:bodyPr>
            <a:normAutofit/>
          </a:bodyPr>
          <a:lstStyle/>
          <a:p>
            <a:r>
              <a:rPr lang="en-US" sz="3600" b="1" dirty="0">
                <a:hlinkClick r:id="rId2"/>
              </a:rPr>
              <a:t>mark@outmarket.pro</a:t>
            </a:r>
            <a:endParaRPr lang="en-US" sz="3600" b="1" dirty="0"/>
          </a:p>
          <a:p>
            <a:r>
              <a:rPr lang="en-US" sz="3600" b="1" dirty="0"/>
              <a:t>Mark Stein</a:t>
            </a:r>
          </a:p>
        </p:txBody>
      </p:sp>
      <p:pic>
        <p:nvPicPr>
          <p:cNvPr id="4" name="Picture 3"/>
          <p:cNvPicPr>
            <a:picLocks noChangeAspect="1"/>
          </p:cNvPicPr>
          <p:nvPr/>
        </p:nvPicPr>
        <p:blipFill>
          <a:blip r:embed="rId3"/>
          <a:stretch>
            <a:fillRect/>
          </a:stretch>
        </p:blipFill>
        <p:spPr>
          <a:xfrm>
            <a:off x="2002031" y="609601"/>
            <a:ext cx="8174183" cy="1717431"/>
          </a:xfrm>
          <a:prstGeom prst="rect">
            <a:avLst/>
          </a:prstGeom>
        </p:spPr>
      </p:pic>
    </p:spTree>
    <p:extLst>
      <p:ext uri="{BB962C8B-B14F-4D97-AF65-F5344CB8AC3E}">
        <p14:creationId xmlns:p14="http://schemas.microsoft.com/office/powerpoint/2010/main" val="21358573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97687</TotalTime>
  <Words>561</Words>
  <Application>Microsoft Office PowerPoint</Application>
  <PresentationFormat>Widescreen</PresentationFormat>
  <Paragraphs>39</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Century Gothic</vt:lpstr>
      <vt:lpstr>Mesh</vt:lpstr>
      <vt:lpstr>Lead generation</vt:lpstr>
      <vt:lpstr>Lead generation process overview</vt:lpstr>
      <vt:lpstr>Lead generation process overview</vt:lpstr>
      <vt:lpstr>Lead generation process overview</vt:lpstr>
      <vt:lpstr>Lead generation fee information</vt:lpstr>
      <vt:lpstr>Social Media Posting</vt:lpstr>
      <vt:lpstr>Quickbooks Online Bookkeeping</vt:lpstr>
      <vt:lpstr>Call (502) 897-3020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 generation</dc:title>
  <dc:creator>Mark Stein</dc:creator>
  <cp:lastModifiedBy>Mark Stein</cp:lastModifiedBy>
  <cp:revision>48</cp:revision>
  <dcterms:created xsi:type="dcterms:W3CDTF">2017-08-21T17:39:53Z</dcterms:created>
  <dcterms:modified xsi:type="dcterms:W3CDTF">2021-01-05T16:29:02Z</dcterms:modified>
</cp:coreProperties>
</file>