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619" r:id="rId2"/>
    <p:sldId id="621" r:id="rId3"/>
    <p:sldId id="626" r:id="rId4"/>
    <p:sldId id="623" r:id="rId5"/>
    <p:sldId id="624" r:id="rId6"/>
    <p:sldId id="625" r:id="rId7"/>
    <p:sldId id="627" r:id="rId8"/>
    <p:sldId id="642" r:id="rId9"/>
    <p:sldId id="648" r:id="rId10"/>
    <p:sldId id="647" r:id="rId11"/>
    <p:sldId id="651" r:id="rId12"/>
    <p:sldId id="652" r:id="rId13"/>
    <p:sldId id="643" r:id="rId14"/>
    <p:sldId id="653" r:id="rId15"/>
    <p:sldId id="628" r:id="rId16"/>
    <p:sldId id="629" r:id="rId17"/>
    <p:sldId id="630" r:id="rId18"/>
    <p:sldId id="635" r:id="rId19"/>
    <p:sldId id="632" r:id="rId20"/>
    <p:sldId id="636" r:id="rId21"/>
    <p:sldId id="633" r:id="rId22"/>
    <p:sldId id="637" r:id="rId23"/>
    <p:sldId id="631" r:id="rId24"/>
    <p:sldId id="644" r:id="rId25"/>
    <p:sldId id="645" r:id="rId26"/>
    <p:sldId id="640" r:id="rId27"/>
    <p:sldId id="641" r:id="rId28"/>
    <p:sldId id="646" r:id="rId29"/>
    <p:sldId id="654" r:id="rId30"/>
    <p:sldId id="587" r:id="rId31"/>
    <p:sldId id="531" r:id="rId32"/>
    <p:sldId id="655" r:id="rId33"/>
    <p:sldId id="656" r:id="rId34"/>
    <p:sldId id="657" r:id="rId35"/>
    <p:sldId id="658" r:id="rId36"/>
  </p:sldIdLst>
  <p:sldSz cx="9144000" cy="5715000" type="screen16x10"/>
  <p:notesSz cx="6854825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Rg st="1" end="76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E46C0A"/>
    <a:srgbClr val="FFCC42"/>
    <a:srgbClr val="4BACC6"/>
    <a:srgbClr val="0060A9"/>
    <a:srgbClr val="FFFFFF"/>
    <a:srgbClr val="FF3300"/>
    <a:srgbClr val="003366"/>
    <a:srgbClr val="1C2D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0"/>
    <p:restoredTop sz="86169" autoAdjust="0"/>
  </p:normalViewPr>
  <p:slideViewPr>
    <p:cSldViewPr>
      <p:cViewPr varScale="1">
        <p:scale>
          <a:sx n="104" d="100"/>
          <a:sy n="104" d="100"/>
        </p:scale>
        <p:origin x="-352" y="-1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7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Helvetica" charset="0"/>
              </a:defRPr>
            </a:lvl1pPr>
          </a:lstStyle>
          <a:p>
            <a:pPr>
              <a:defRPr/>
            </a:pPr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Helvetica" charset="0"/>
              </a:defRPr>
            </a:lvl1pPr>
          </a:lstStyle>
          <a:p>
            <a:pPr>
              <a:defRPr/>
            </a:pPr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Helvetica" charset="0"/>
              </a:defRPr>
            </a:lvl1pPr>
          </a:lstStyle>
          <a:p>
            <a:pPr>
              <a:defRPr/>
            </a:pPr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965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65A23567-389D-9543-9507-D74C77430598}" type="slidenum">
              <a:rPr lang="en-US">
                <a:latin typeface="News Gothic MT"/>
                <a:ea typeface="News Gothic MT"/>
                <a:cs typeface="News Gothic MT"/>
              </a:rPr>
              <a:pPr>
                <a:defRPr/>
              </a:pPr>
              <a:t>‹#›</a:t>
            </a:fld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60273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681038"/>
            <a:ext cx="544988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6025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9650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fld id="{F65371B9-F346-DD4F-A97F-83BB157499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62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News Gothic MT"/>
        <a:cs typeface="News Gothic MT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News Gothic MT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News Gothic MT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News Gothic MT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/>
        <a:ea typeface="News Gothic MT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19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10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40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11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12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12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72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13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6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14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13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15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80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16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17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3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18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6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19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06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20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939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21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47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22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672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23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9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24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023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25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45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26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85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27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6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28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314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29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3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30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33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75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34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143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35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1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4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5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5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6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03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7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78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8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08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113A0-39F6-2F42-A455-6EF8B5EBA2B9}" type="slidenum">
              <a:rPr lang="en-US" sz="1200">
                <a:latin typeface="News Gothic MT"/>
                <a:ea typeface="News Gothic MT"/>
                <a:cs typeface="News Gothic MT"/>
              </a:rPr>
              <a:pPr/>
              <a:t>9</a:t>
            </a:fld>
            <a:endParaRPr lang="en-US" sz="1200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681038"/>
            <a:ext cx="5449887" cy="3406775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“congratulations</a:t>
            </a:r>
            <a:r>
              <a:rPr lang="en-US" baseline="0" dirty="0" smtClean="0"/>
              <a:t>” intro was suggested (I believe by </a:t>
            </a:r>
            <a:r>
              <a:rPr lang="en-US" baseline="0" dirty="0" err="1" smtClean="0"/>
              <a:t>blair</a:t>
            </a:r>
            <a:r>
              <a:rPr lang="en-US" baseline="0" dirty="0" smtClean="0"/>
              <a:t>) as a “congratulations for starting the search” type tactic. It’s editable, so it could easily be changed to “hello”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5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04699-991C-6045-8CC3-F58F5CA90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DB22-9C29-1C4C-8934-10B0875FC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8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BF89C-89AA-7946-A37C-342F422E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0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D3F6F-E8D5-C848-BFDF-80B6A358F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24F9E-5313-DE47-AE51-95BF7A76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4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FB41-A6C1-C646-9B6E-BAD5669DC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8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9DC5-FE9A-284A-B899-C5EF39F12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5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2A3AB-2CE5-5145-919A-874ACEA1E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3F8C-6B53-B449-9201-BC4A2FF29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D12D6-2C6F-B546-B696-27BCC8225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18BA-76B7-834B-8C54-17DA68F94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8475-FA62-264D-9589-FDB98E777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6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454A-CE79-214C-9F72-07259F297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52500"/>
            <a:ext cx="88392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72200" y="5207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News Gothic MT"/>
                <a:ea typeface="News Gothic MT"/>
                <a:cs typeface="News Gothic MT"/>
              </a:defRPr>
            </a:lvl1pPr>
          </a:lstStyle>
          <a:p>
            <a:pPr>
              <a:defRPr/>
            </a:pPr>
            <a:fld id="{FF0AA287-ABAA-224D-87FA-B876695EEF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  <p:sldLayoutId id="2147485134" r:id="rId12"/>
    <p:sldLayoutId id="2147485135" r:id="rId13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0">
          <a:solidFill>
            <a:schemeClr val="bg1"/>
          </a:solidFill>
          <a:latin typeface="+mj-lt"/>
          <a:ea typeface="+mj-ea"/>
          <a:cs typeface="News Gothic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ea typeface="ＭＳ Ｐゴシック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News Gothic MT"/>
          <a:ea typeface="+mn-ea"/>
          <a:cs typeface="News Gothic MT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News Gothic M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News Gothic M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News Gothic M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News Gothic M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0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loud Callout 3"/>
          <p:cNvSpPr/>
          <p:nvPr/>
        </p:nvSpPr>
        <p:spPr bwMode="auto">
          <a:xfrm rot="4922056">
            <a:off x="4545786" y="82077"/>
            <a:ext cx="4001035" cy="4473653"/>
          </a:xfrm>
          <a:prstGeom prst="cloud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420" y="1107120"/>
            <a:ext cx="2207580" cy="22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0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loud Callout 3"/>
          <p:cNvSpPr/>
          <p:nvPr/>
        </p:nvSpPr>
        <p:spPr bwMode="auto">
          <a:xfrm rot="4922056">
            <a:off x="4545786" y="82077"/>
            <a:ext cx="4001035" cy="4473653"/>
          </a:xfrm>
          <a:prstGeom prst="cloud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420" y="1107120"/>
            <a:ext cx="2207580" cy="22075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46"/>
          <a:stretch/>
        </p:blipFill>
        <p:spPr>
          <a:xfrm>
            <a:off x="6683261" y="204948"/>
            <a:ext cx="2003323" cy="18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loud Callout 3"/>
          <p:cNvSpPr/>
          <p:nvPr/>
        </p:nvSpPr>
        <p:spPr bwMode="auto">
          <a:xfrm rot="4922056">
            <a:off x="4545786" y="82077"/>
            <a:ext cx="4001035" cy="4473653"/>
          </a:xfrm>
          <a:prstGeom prst="cloudCallou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46"/>
          <a:stretch/>
        </p:blipFill>
        <p:spPr>
          <a:xfrm>
            <a:off x="6683261" y="204948"/>
            <a:ext cx="2003323" cy="180434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9" r="12534"/>
          <a:stretch/>
        </p:blipFill>
        <p:spPr>
          <a:xfrm>
            <a:off x="5105400" y="1181100"/>
            <a:ext cx="1625821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9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5894" y="3401367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376389" y="1877328"/>
            <a:ext cx="1604811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900" y="19875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0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5894" y="3401367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 flipH="1">
            <a:off x="1135063" y="843414"/>
            <a:ext cx="1676400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11263" y="94296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3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5894" y="3401367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376389" y="1877328"/>
            <a:ext cx="1604811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900" y="19875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 flipH="1">
            <a:off x="1135063" y="843414"/>
            <a:ext cx="1676400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11263" y="94296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PFA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PFA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i="1" dirty="0" smtClean="0">
                <a:solidFill>
                  <a:srgbClr val="FF6600"/>
                </a:solidFill>
              </a:rPr>
              <a:t>Send results to SBDC Advisor 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76760" y="4152900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9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Workshop or webcast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0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Workshop or webcast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600" i="1" dirty="0" smtClean="0">
                <a:solidFill>
                  <a:srgbClr val="FF6600"/>
                </a:solidFill>
              </a:rPr>
              <a:t>Send date, time and notes</a:t>
            </a:r>
            <a:br>
              <a:rPr lang="en-US" sz="1600" i="1" dirty="0" smtClean="0">
                <a:solidFill>
                  <a:srgbClr val="FF6600"/>
                </a:solidFill>
              </a:rPr>
            </a:br>
            <a:r>
              <a:rPr lang="en-US" sz="1600" i="1" dirty="0" smtClean="0">
                <a:solidFill>
                  <a:srgbClr val="FF6600"/>
                </a:solidFill>
              </a:rPr>
              <a:t>to SBDC Advisor 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76760" y="4152900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64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Client meeting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Would </a:t>
            </a:r>
            <a:r>
              <a:rPr lang="en-US" sz="1400" i="1" dirty="0">
                <a:solidFill>
                  <a:srgbClr val="FF6600"/>
                </a:solidFill>
              </a:rPr>
              <a:t>the advisor like to attend meeting</a:t>
            </a:r>
            <a:r>
              <a:rPr lang="en-US" sz="1400" i="1" dirty="0" smtClean="0">
                <a:solidFill>
                  <a:srgbClr val="FF6600"/>
                </a:solidFill>
              </a:rPr>
              <a:t>?</a:t>
            </a:r>
            <a:br>
              <a:rPr lang="en-US" sz="1400" i="1" dirty="0" smtClean="0">
                <a:solidFill>
                  <a:srgbClr val="FF6600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How would they like validation </a:t>
            </a:r>
            <a:br>
              <a:rPr lang="en-US" sz="1400" i="1" dirty="0" smtClean="0">
                <a:solidFill>
                  <a:srgbClr val="FF6600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notes of the meeting?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4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Client meeting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Would </a:t>
            </a:r>
            <a:r>
              <a:rPr lang="en-US" sz="1400" i="1" dirty="0">
                <a:solidFill>
                  <a:srgbClr val="FF6600"/>
                </a:solidFill>
              </a:rPr>
              <a:t>the advisor like to attend meeting</a:t>
            </a:r>
            <a:r>
              <a:rPr lang="en-US" sz="1400" i="1" dirty="0" smtClean="0">
                <a:solidFill>
                  <a:srgbClr val="FF6600"/>
                </a:solidFill>
              </a:rPr>
              <a:t>?</a:t>
            </a:r>
            <a:br>
              <a:rPr lang="en-US" sz="1400" i="1" dirty="0" smtClean="0">
                <a:solidFill>
                  <a:srgbClr val="FF6600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How would they like validation </a:t>
            </a:r>
            <a:br>
              <a:rPr lang="en-US" sz="1400" i="1" dirty="0" smtClean="0">
                <a:solidFill>
                  <a:srgbClr val="FF6600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notes of the meeting?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61009" y="4657708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438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chemeClr val="tx2"/>
                </a:solidFill>
              </a:rPr>
              <a:t>Debrief calls, funding strategies, etc.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400" i="1" dirty="0">
                <a:solidFill>
                  <a:srgbClr val="FF6600"/>
                </a:solidFill>
              </a:rPr>
              <a:t>Would the advisor like to </a:t>
            </a:r>
            <a:r>
              <a:rPr lang="en-US" sz="1400" i="1" dirty="0" smtClean="0">
                <a:solidFill>
                  <a:srgbClr val="FF6600"/>
                </a:solidFill>
              </a:rPr>
              <a:t>attend?</a:t>
            </a:r>
            <a:r>
              <a:rPr lang="en-US" sz="1400" i="1" dirty="0">
                <a:solidFill>
                  <a:srgbClr val="FF6600"/>
                </a:solidFill>
              </a:rPr>
              <a:t/>
            </a:r>
            <a:br>
              <a:rPr lang="en-US" sz="1400" i="1" dirty="0">
                <a:solidFill>
                  <a:srgbClr val="FF6600"/>
                </a:solidFill>
              </a:rPr>
            </a:br>
            <a:r>
              <a:rPr lang="en-US" sz="1400" i="1" dirty="0">
                <a:solidFill>
                  <a:srgbClr val="FF6600"/>
                </a:solidFill>
              </a:rPr>
              <a:t>V</a:t>
            </a:r>
            <a:r>
              <a:rPr lang="en-US" sz="1400" i="1" dirty="0" smtClean="0">
                <a:solidFill>
                  <a:srgbClr val="FF6600"/>
                </a:solidFill>
              </a:rPr>
              <a:t>alidation notes? </a:t>
            </a: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64060" y="4605982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73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0905"/>
            <a:ext cx="34125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chemeClr val="tx2"/>
                </a:solidFill>
              </a:rPr>
              <a:t>Debrief calls, funding strategies, etc.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400" i="1" dirty="0">
                <a:solidFill>
                  <a:srgbClr val="FF6600"/>
                </a:solidFill>
              </a:rPr>
              <a:t>Would the advisor like to </a:t>
            </a:r>
            <a:r>
              <a:rPr lang="en-US" sz="1400" i="1" dirty="0" smtClean="0">
                <a:solidFill>
                  <a:srgbClr val="FF6600"/>
                </a:solidFill>
              </a:rPr>
              <a:t>attend?</a:t>
            </a:r>
            <a:r>
              <a:rPr lang="en-US" sz="1400" i="1" dirty="0">
                <a:solidFill>
                  <a:srgbClr val="FF6600"/>
                </a:solidFill>
              </a:rPr>
              <a:t/>
            </a:r>
            <a:br>
              <a:rPr lang="en-US" sz="1400" i="1" dirty="0">
                <a:solidFill>
                  <a:srgbClr val="FF6600"/>
                </a:solidFill>
              </a:rPr>
            </a:br>
            <a:r>
              <a:rPr lang="en-US" sz="1400" i="1" dirty="0">
                <a:solidFill>
                  <a:srgbClr val="FF6600"/>
                </a:solidFill>
              </a:rPr>
              <a:t>V</a:t>
            </a:r>
            <a:r>
              <a:rPr lang="en-US" sz="1400" i="1" dirty="0" smtClean="0">
                <a:solidFill>
                  <a:srgbClr val="FF6600"/>
                </a:solidFill>
              </a:rPr>
              <a:t>alidation notes? </a:t>
            </a: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64060" y="4605982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7010400" y="3771900"/>
            <a:ext cx="2092416" cy="6096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56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4113" y="338643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364060" y="1650301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1402" y="3913485"/>
            <a:ext cx="3412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>
                <a:solidFill>
                  <a:schemeClr val="tx2"/>
                </a:solidFill>
              </a:rPr>
              <a:t>Discovery Day</a:t>
            </a:r>
            <a:br>
              <a:rPr lang="en-US" sz="1600" b="1" dirty="0" smtClean="0">
                <a:solidFill>
                  <a:schemeClr val="tx2"/>
                </a:solidFill>
              </a:rPr>
            </a:br>
            <a:r>
              <a:rPr lang="en-US" sz="1400" i="1" dirty="0" smtClean="0">
                <a:solidFill>
                  <a:srgbClr val="FF6600"/>
                </a:solidFill>
              </a:rPr>
              <a:t>Validation notes? </a:t>
            </a:r>
            <a:r>
              <a:rPr lang="en-US" sz="1600" b="1" dirty="0" smtClean="0">
                <a:solidFill>
                  <a:schemeClr val="tx2"/>
                </a:solidFill>
              </a:rPr>
              <a:t/>
            </a:r>
            <a:br>
              <a:rPr lang="en-US" sz="1600" b="1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64060" y="4152900"/>
            <a:ext cx="1284730" cy="363969"/>
          </a:xfrm>
          <a:prstGeom prst="rightArrow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9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53499" y="787400"/>
            <a:ext cx="3047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6600"/>
                </a:solidFill>
              </a:rPr>
              <a:t>FRANCHISEE!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76765"/>
            <a:ext cx="1944693" cy="237133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3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53499" y="787400"/>
            <a:ext cx="3047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6600"/>
                </a:solidFill>
              </a:rPr>
              <a:t>FRANCHISEE!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76765"/>
            <a:ext cx="1944693" cy="237133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3802" y="4533900"/>
            <a:ext cx="112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chemeClr val="tx2"/>
                </a:solidFill>
              </a:rPr>
              <a:t>$2500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0800000">
            <a:off x="4364060" y="4605982"/>
            <a:ext cx="1284730" cy="363969"/>
          </a:xfrm>
          <a:prstGeom prst="righ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353499" y="787400"/>
            <a:ext cx="3047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6600"/>
                </a:solidFill>
              </a:rPr>
              <a:t>FRANCHISEE!</a:t>
            </a:r>
            <a:endParaRPr lang="en-US" sz="3200" b="1" dirty="0">
              <a:solidFill>
                <a:srgbClr val="FF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6600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FF6600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FF6600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FF6600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76765"/>
            <a:ext cx="1944693" cy="237133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038600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0800000">
            <a:off x="5288686" y="2136708"/>
            <a:ext cx="5334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83802" y="4533900"/>
            <a:ext cx="112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 smtClean="0">
                <a:solidFill>
                  <a:schemeClr val="tx2"/>
                </a:solidFill>
              </a:rPr>
              <a:t>$2500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10800000">
            <a:off x="4364060" y="4605982"/>
            <a:ext cx="1284730" cy="363969"/>
          </a:xfrm>
          <a:prstGeom prst="righ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1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8900" b="6237"/>
          <a:stretch/>
        </p:blipFill>
        <p:spPr>
          <a:xfrm>
            <a:off x="3481003" y="2930626"/>
            <a:ext cx="2919798" cy="2517674"/>
          </a:xfrm>
          <a:prstGeom prst="rect">
            <a:avLst/>
          </a:prstGeom>
          <a:ln w="28575">
            <a:solidFill>
              <a:srgbClr val="FF6600"/>
            </a:solidFill>
          </a:ln>
        </p:spPr>
      </p:pic>
    </p:spTree>
    <p:extLst>
      <p:ext uri="{BB962C8B-B14F-4D97-AF65-F5344CB8AC3E}">
        <p14:creationId xmlns:p14="http://schemas.microsoft.com/office/powerpoint/2010/main" val="4822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5894" y="3401367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376389" y="1877328"/>
            <a:ext cx="1604811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900" y="19875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2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09700"/>
            <a:ext cx="9144000" cy="2819400"/>
          </a:xfrm>
          <a:prstGeom prst="rect">
            <a:avLst/>
          </a:prstGeom>
          <a:solidFill>
            <a:srgbClr val="4BACC6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7907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Breanna N.</a:t>
            </a:r>
          </a:p>
          <a:p>
            <a:endParaRPr lang="en-US" sz="2000" i="1" dirty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i="1" dirty="0" smtClean="0">
                <a:solidFill>
                  <a:schemeClr val="bg1"/>
                </a:solidFill>
              </a:rPr>
              <a:t>Coffee shop to Oasis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448800" cy="139551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0" t="11000" r="3500" b="14000"/>
          <a:stretch/>
        </p:blipFill>
        <p:spPr>
          <a:xfrm>
            <a:off x="5334000" y="867375"/>
            <a:ext cx="3048000" cy="411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6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1409700"/>
            <a:ext cx="9144000" cy="2209800"/>
          </a:xfrm>
          <a:prstGeom prst="rect">
            <a:avLst/>
          </a:prstGeom>
          <a:solidFill>
            <a:srgbClr val="4BACC6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448800" cy="1409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28700"/>
            <a:ext cx="3657600" cy="3657600"/>
          </a:xfrm>
          <a:prstGeom prst="ellipse">
            <a:avLst/>
          </a:prstGeom>
          <a:ln>
            <a:solidFill>
              <a:srgbClr val="0060A9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953000" y="1975991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Anthony </a:t>
            </a:r>
            <a:r>
              <a:rPr lang="en-US" sz="2800" b="1" dirty="0" err="1" smtClean="0">
                <a:solidFill>
                  <a:schemeClr val="bg1"/>
                </a:solidFill>
              </a:rPr>
              <a:t>Tanzi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Declined concept to </a:t>
            </a:r>
            <a:r>
              <a:rPr lang="en-US" sz="2000" dirty="0" err="1" smtClean="0">
                <a:solidFill>
                  <a:schemeClr val="bg1"/>
                </a:solidFill>
              </a:rPr>
              <a:t>Meineke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09700"/>
            <a:ext cx="9144000" cy="2819400"/>
          </a:xfrm>
          <a:prstGeom prst="rect">
            <a:avLst/>
          </a:prstGeom>
          <a:solidFill>
            <a:srgbClr val="4BACC6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7907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Katie </a:t>
            </a:r>
            <a:r>
              <a:rPr lang="en-US" sz="3200" i="1" dirty="0" err="1" smtClean="0">
                <a:solidFill>
                  <a:schemeClr val="bg1"/>
                </a:solidFill>
              </a:rPr>
              <a:t>Braman</a:t>
            </a:r>
            <a:r>
              <a:rPr lang="en-US" sz="3200" i="1" dirty="0" smtClean="0">
                <a:solidFill>
                  <a:schemeClr val="bg1"/>
                </a:solidFill>
              </a:rPr>
              <a:t>: Cookie Cutters 3-pk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Pam </a:t>
            </a:r>
            <a:r>
              <a:rPr lang="en-US" sz="3200" i="1" dirty="0" err="1" smtClean="0">
                <a:solidFill>
                  <a:schemeClr val="bg1"/>
                </a:solidFill>
              </a:rPr>
              <a:t>Cichocki</a:t>
            </a:r>
            <a:r>
              <a:rPr lang="en-US" sz="3200" i="1" dirty="0" smtClean="0">
                <a:solidFill>
                  <a:schemeClr val="bg1"/>
                </a:solidFill>
              </a:rPr>
              <a:t>: Party Princess 2-pk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Dara </a:t>
            </a:r>
            <a:r>
              <a:rPr lang="en-US" sz="3200" i="1" dirty="0" err="1" smtClean="0">
                <a:solidFill>
                  <a:schemeClr val="bg1"/>
                </a:solidFill>
              </a:rPr>
              <a:t>Westling</a:t>
            </a:r>
            <a:r>
              <a:rPr lang="en-US" sz="3200" i="1" dirty="0" smtClean="0">
                <a:solidFill>
                  <a:schemeClr val="bg1"/>
                </a:solidFill>
              </a:rPr>
              <a:t>: Bishops 3-pk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448800" cy="139551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407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err="1" smtClean="0"/>
              <a:t>FranFit</a:t>
            </a:r>
            <a:r>
              <a:rPr lang="en-US" sz="3200" b="1" dirty="0" smtClean="0"/>
              <a:t> Oregon: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11811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60A9"/>
                </a:solidFill>
              </a:rPr>
              <a:t>5 Closed Deals:</a:t>
            </a:r>
          </a:p>
          <a:p>
            <a:r>
              <a:rPr lang="en-US" sz="3200" i="1" dirty="0">
                <a:solidFill>
                  <a:srgbClr val="0060A9"/>
                </a:solidFill>
              </a:rPr>
              <a:t> </a:t>
            </a:r>
            <a:r>
              <a:rPr lang="en-US" sz="3200" i="1" dirty="0" smtClean="0">
                <a:solidFill>
                  <a:srgbClr val="0060A9"/>
                </a:solidFill>
              </a:rPr>
              <a:t>- Oasis single</a:t>
            </a:r>
          </a:p>
          <a:p>
            <a:r>
              <a:rPr lang="en-US" sz="3200" i="1" dirty="0">
                <a:solidFill>
                  <a:srgbClr val="0060A9"/>
                </a:solidFill>
              </a:rPr>
              <a:t> </a:t>
            </a:r>
            <a:r>
              <a:rPr lang="en-US" sz="3200" i="1" dirty="0" smtClean="0">
                <a:solidFill>
                  <a:srgbClr val="0060A9"/>
                </a:solidFill>
              </a:rPr>
              <a:t>- Cookie Cutter 3-pk</a:t>
            </a:r>
          </a:p>
          <a:p>
            <a:r>
              <a:rPr lang="en-US" sz="3200" i="1" dirty="0" smtClean="0">
                <a:solidFill>
                  <a:srgbClr val="0060A9"/>
                </a:solidFill>
              </a:rPr>
              <a:t> - </a:t>
            </a:r>
            <a:r>
              <a:rPr lang="en-US" sz="3200" i="1" dirty="0" err="1" smtClean="0">
                <a:solidFill>
                  <a:srgbClr val="0060A9"/>
                </a:solidFill>
              </a:rPr>
              <a:t>Meineke</a:t>
            </a:r>
            <a:r>
              <a:rPr lang="en-US" sz="3200" i="1" dirty="0" smtClean="0">
                <a:solidFill>
                  <a:srgbClr val="0060A9"/>
                </a:solidFill>
              </a:rPr>
              <a:t> Single</a:t>
            </a:r>
          </a:p>
          <a:p>
            <a:r>
              <a:rPr lang="en-US" sz="3200" i="1" dirty="0">
                <a:solidFill>
                  <a:srgbClr val="0060A9"/>
                </a:solidFill>
              </a:rPr>
              <a:t> </a:t>
            </a:r>
            <a:r>
              <a:rPr lang="en-US" sz="3200" i="1" dirty="0" smtClean="0">
                <a:solidFill>
                  <a:srgbClr val="0060A9"/>
                </a:solidFill>
              </a:rPr>
              <a:t>- Party Princess 2-pk</a:t>
            </a:r>
          </a:p>
          <a:p>
            <a:r>
              <a:rPr lang="en-US" sz="3200" i="1" dirty="0">
                <a:solidFill>
                  <a:srgbClr val="0060A9"/>
                </a:solidFill>
              </a:rPr>
              <a:t> </a:t>
            </a:r>
            <a:r>
              <a:rPr lang="en-US" sz="3200" i="1" dirty="0" smtClean="0">
                <a:solidFill>
                  <a:srgbClr val="0060A9"/>
                </a:solidFill>
              </a:rPr>
              <a:t>- Bishops 3-pk</a:t>
            </a:r>
          </a:p>
        </p:txBody>
      </p:sp>
    </p:spTree>
    <p:extLst>
      <p:ext uri="{BB962C8B-B14F-4D97-AF65-F5344CB8AC3E}">
        <p14:creationId xmlns:p14="http://schemas.microsoft.com/office/powerpoint/2010/main" val="115031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err="1" smtClean="0"/>
              <a:t>FranFit</a:t>
            </a:r>
            <a:r>
              <a:rPr lang="en-US" sz="3200" b="1" dirty="0" smtClean="0"/>
              <a:t> San Diego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11811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60A9"/>
                </a:solidFill>
              </a:rPr>
              <a:t>San Diego: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Just closed 1</a:t>
            </a:r>
            <a:r>
              <a:rPr lang="en-US" sz="3200" i="1" baseline="30000" dirty="0" smtClean="0">
                <a:solidFill>
                  <a:srgbClr val="0060A9"/>
                </a:solidFill>
              </a:rPr>
              <a:t>st</a:t>
            </a:r>
            <a:r>
              <a:rPr lang="en-US" sz="3200" i="1" dirty="0" smtClean="0">
                <a:solidFill>
                  <a:srgbClr val="0060A9"/>
                </a:solidFill>
              </a:rPr>
              <a:t> </a:t>
            </a:r>
            <a:r>
              <a:rPr lang="en-US" sz="3200" i="1" dirty="0" err="1" smtClean="0">
                <a:solidFill>
                  <a:srgbClr val="0060A9"/>
                </a:solidFill>
              </a:rPr>
              <a:t>FranFit</a:t>
            </a:r>
            <a:r>
              <a:rPr lang="en-US" sz="3200" i="1" dirty="0" smtClean="0">
                <a:solidFill>
                  <a:srgbClr val="0060A9"/>
                </a:solidFill>
              </a:rPr>
              <a:t> deal!  </a:t>
            </a:r>
            <a:r>
              <a:rPr lang="en-US" sz="3200" i="1" dirty="0" err="1" smtClean="0">
                <a:solidFill>
                  <a:srgbClr val="0060A9"/>
                </a:solidFill>
              </a:rPr>
              <a:t>SignWorld</a:t>
            </a:r>
            <a:endParaRPr lang="en-US" sz="3200" i="1" dirty="0" smtClean="0">
              <a:solidFill>
                <a:srgbClr val="0060A9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N. County: Monthly workshops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All attendees must complete PFA first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Franchising 101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i="1" dirty="0" err="1" smtClean="0">
                <a:solidFill>
                  <a:srgbClr val="0060A9"/>
                </a:solidFill>
              </a:rPr>
              <a:t>UnPacking</a:t>
            </a:r>
            <a:r>
              <a:rPr lang="en-US" sz="3200" i="1" dirty="0" smtClean="0">
                <a:solidFill>
                  <a:srgbClr val="0060A9"/>
                </a:solidFill>
              </a:rPr>
              <a:t> the Profile</a:t>
            </a:r>
          </a:p>
        </p:txBody>
      </p:sp>
    </p:spTree>
    <p:extLst>
      <p:ext uri="{BB962C8B-B14F-4D97-AF65-F5344CB8AC3E}">
        <p14:creationId xmlns:p14="http://schemas.microsoft.com/office/powerpoint/2010/main" val="12841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err="1" smtClean="0"/>
              <a:t>FranFit</a:t>
            </a:r>
            <a:r>
              <a:rPr lang="en-US" sz="3200" b="1" dirty="0" smtClean="0"/>
              <a:t> San Diego</a:t>
            </a:r>
            <a:endParaRPr 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11811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60A9"/>
                </a:solidFill>
              </a:rPr>
              <a:t>San Diego: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i="1" dirty="0">
                <a:solidFill>
                  <a:srgbClr val="0060A9"/>
                </a:solidFill>
              </a:rPr>
              <a:t>S</a:t>
            </a:r>
            <a:r>
              <a:rPr lang="en-US" sz="3200" i="1" dirty="0" smtClean="0">
                <a:solidFill>
                  <a:srgbClr val="0060A9"/>
                </a:solidFill>
              </a:rPr>
              <a:t>. County: 10-12 years in waiting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Monthly workshops starting soon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3200" i="1" dirty="0" smtClean="0">
                <a:solidFill>
                  <a:srgbClr val="0060A9"/>
                </a:solidFill>
              </a:rPr>
              <a:t>Promised 4 leads</a:t>
            </a:r>
          </a:p>
        </p:txBody>
      </p:sp>
    </p:spTree>
    <p:extLst>
      <p:ext uri="{BB962C8B-B14F-4D97-AF65-F5344CB8AC3E}">
        <p14:creationId xmlns:p14="http://schemas.microsoft.com/office/powerpoint/2010/main" val="390792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713713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4973660" y="2441217"/>
            <a:ext cx="979589" cy="169536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 bwMode="auto">
          <a:xfrm>
            <a:off x="4191000" y="2927624"/>
            <a:ext cx="9906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04085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273" y="1333500"/>
            <a:ext cx="2172527" cy="2172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6641480" y="2441217"/>
            <a:ext cx="979589" cy="16953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75808" y="3590473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4191000" y="2927624"/>
            <a:ext cx="9906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67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209085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73" y="1333500"/>
            <a:ext cx="2172527" cy="2172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2" r="26893"/>
          <a:stretch/>
        </p:blipFill>
        <p:spPr>
          <a:xfrm>
            <a:off x="8546480" y="2441217"/>
            <a:ext cx="979589" cy="16953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80808" y="3590473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FranNet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 bwMode="auto">
          <a:xfrm>
            <a:off x="4191000" y="2927624"/>
            <a:ext cx="9906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90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Validate for Funding: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1346200"/>
            <a:ext cx="29474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6600"/>
                </a:solidFill>
              </a:rPr>
              <a:t>?!</a:t>
            </a:r>
            <a:endParaRPr lang="en-US" sz="13800" b="1" dirty="0">
              <a:solidFill>
                <a:srgbClr val="FF6600"/>
              </a:solidFill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4191000" y="2927624"/>
            <a:ext cx="990600" cy="95579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14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Old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85894" y="3401367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73" y="1333500"/>
            <a:ext cx="2172527" cy="217252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9113" y="3387215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FranNet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 bwMode="auto">
          <a:xfrm>
            <a:off x="376389" y="1877328"/>
            <a:ext cx="1604811" cy="599172"/>
          </a:xfrm>
          <a:prstGeom prst="wedgeRoundRectCallout">
            <a:avLst/>
          </a:prstGeom>
          <a:solidFill>
            <a:schemeClr val="bg1"/>
          </a:solidFill>
          <a:ln w="9525" cap="flat" cmpd="sng" algn="ctr">
            <a:solidFill>
              <a:srgbClr val="E46C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9900" y="198754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Franchise?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 rot="19177797">
            <a:off x="5182596" y="2211264"/>
            <a:ext cx="3276600" cy="26036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 rot="2517379">
            <a:off x="5285936" y="2255690"/>
            <a:ext cx="3276600" cy="26036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56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-381000" y="190500"/>
            <a:ext cx="5029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endParaRPr lang="en-US" sz="3200" b="1" dirty="0">
              <a:solidFill>
                <a:schemeClr val="tx2"/>
              </a:solidFill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45061" name="TextBox 3"/>
          <p:cNvSpPr txBox="1">
            <a:spLocks noChangeArrowheads="1"/>
          </p:cNvSpPr>
          <p:nvPr/>
        </p:nvSpPr>
        <p:spPr bwMode="auto">
          <a:xfrm>
            <a:off x="1135063" y="5615782"/>
            <a:ext cx="184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dirty="0">
              <a:latin typeface="News Gothic MT"/>
              <a:ea typeface="News Gothic MT"/>
              <a:cs typeface="News Gothic M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38100"/>
            <a:ext cx="8839200" cy="533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>
                <a:solidFill>
                  <a:schemeClr val="bg1"/>
                </a:solidFill>
                <a:latin typeface="+mj-lt"/>
                <a:ea typeface="+mj-ea"/>
                <a:cs typeface="News Gothic M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itchFamily="34" charset="0"/>
                <a:ea typeface="ＭＳ Ｐゴシック" pitchFamily="-16" charset="-128"/>
              </a:defRPr>
            </a:lvl9pPr>
          </a:lstStyle>
          <a:p>
            <a:r>
              <a:rPr lang="en-US" sz="3200" b="1" dirty="0" smtClean="0"/>
              <a:t>New Way</a:t>
            </a:r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r="9169"/>
          <a:stretch/>
        </p:blipFill>
        <p:spPr>
          <a:xfrm>
            <a:off x="1757211" y="1333500"/>
            <a:ext cx="2433789" cy="201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633929" y="2441217"/>
            <a:ext cx="1371600" cy="16953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8765" y="391795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</a:rPr>
              <a:t>Validate for Funding: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Economic impact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Job creation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Advising hours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40" y="4177351"/>
            <a:ext cx="165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Client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369" y="3387216"/>
            <a:ext cx="294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SBDC Advisor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5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000000"/>
      </a:lt2>
      <a:accent1>
        <a:srgbClr val="000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8694</TotalTime>
  <Words>1853</Words>
  <Application>Microsoft Macintosh PowerPoint</Application>
  <PresentationFormat>On-screen Show (16:10)</PresentationFormat>
  <Paragraphs>320</Paragraphs>
  <Slides>35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Megan McClain</cp:lastModifiedBy>
  <cp:revision>213</cp:revision>
  <cp:lastPrinted>2017-05-18T13:05:18Z</cp:lastPrinted>
  <dcterms:created xsi:type="dcterms:W3CDTF">2017-04-26T12:43:27Z</dcterms:created>
  <dcterms:modified xsi:type="dcterms:W3CDTF">2017-07-10T19:04:48Z</dcterms:modified>
</cp:coreProperties>
</file>