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73" r:id="rId2"/>
    <p:sldId id="257" r:id="rId3"/>
    <p:sldId id="275" r:id="rId4"/>
    <p:sldId id="299" r:id="rId5"/>
    <p:sldId id="266" r:id="rId6"/>
    <p:sldId id="295" r:id="rId7"/>
    <p:sldId id="352" r:id="rId8"/>
    <p:sldId id="296" r:id="rId9"/>
    <p:sldId id="271" r:id="rId10"/>
    <p:sldId id="365" r:id="rId11"/>
    <p:sldId id="258" r:id="rId12"/>
    <p:sldId id="272" r:id="rId13"/>
    <p:sldId id="356" r:id="rId14"/>
    <p:sldId id="357" r:id="rId15"/>
    <p:sldId id="354" r:id="rId16"/>
    <p:sldId id="358" r:id="rId17"/>
    <p:sldId id="278" r:id="rId18"/>
    <p:sldId id="276" r:id="rId19"/>
    <p:sldId id="293" r:id="rId20"/>
    <p:sldId id="359" r:id="rId21"/>
    <p:sldId id="269" r:id="rId22"/>
    <p:sldId id="360" r:id="rId23"/>
    <p:sldId id="355" r:id="rId24"/>
    <p:sldId id="361" r:id="rId25"/>
    <p:sldId id="297" r:id="rId26"/>
    <p:sldId id="362" r:id="rId27"/>
    <p:sldId id="298" r:id="rId28"/>
    <p:sldId id="363" r:id="rId29"/>
    <p:sldId id="265" r:id="rId30"/>
    <p:sldId id="36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ckman@frannet.com" initials="t" lastIdx="1" clrIdx="0">
    <p:extLst>
      <p:ext uri="{19B8F6BF-5375-455C-9EA6-DF929625EA0E}">
        <p15:presenceInfo xmlns:p15="http://schemas.microsoft.com/office/powerpoint/2012/main" userId="509191f090afdc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0" autoAdjust="0"/>
  </p:normalViewPr>
  <p:slideViewPr>
    <p:cSldViewPr snapToGrid="0" snapToObjects="1">
      <p:cViewPr varScale="1">
        <p:scale>
          <a:sx n="86" d="100"/>
          <a:sy n="86" d="100"/>
        </p:scale>
        <p:origin x="984" y="67"/>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74" d="100"/>
          <a:sy n="74" d="100"/>
        </p:scale>
        <p:origin x="3528"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ckman@frannet.com" userId="509191f090afdce2" providerId="LiveId" clId="{ADA0F9A7-C741-4455-83EF-B5F0B6E51D0E}"/>
    <pc:docChg chg="undo custSel modSld">
      <pc:chgData name="trickman@frannet.com" userId="509191f090afdce2" providerId="LiveId" clId="{ADA0F9A7-C741-4455-83EF-B5F0B6E51D0E}" dt="2020-11-04T19:18:04.277" v="183" actId="20577"/>
      <pc:docMkLst>
        <pc:docMk/>
      </pc:docMkLst>
      <pc:sldChg chg="modSp mod">
        <pc:chgData name="trickman@frannet.com" userId="509191f090afdce2" providerId="LiveId" clId="{ADA0F9A7-C741-4455-83EF-B5F0B6E51D0E}" dt="2020-11-03T23:46:00.313" v="121" actId="20577"/>
        <pc:sldMkLst>
          <pc:docMk/>
          <pc:sldMk cId="2852764717" sldId="265"/>
        </pc:sldMkLst>
        <pc:spChg chg="mod">
          <ac:chgData name="trickman@frannet.com" userId="509191f090afdce2" providerId="LiveId" clId="{ADA0F9A7-C741-4455-83EF-B5F0B6E51D0E}" dt="2020-11-03T23:46:00.313" v="121" actId="20577"/>
          <ac:spMkLst>
            <pc:docMk/>
            <pc:sldMk cId="2852764717" sldId="265"/>
            <ac:spMk id="4" creationId="{94045FFC-66B8-4E83-AF02-CEE93A8026C3}"/>
          </ac:spMkLst>
        </pc:spChg>
      </pc:sldChg>
      <pc:sldChg chg="modSp mod">
        <pc:chgData name="trickman@frannet.com" userId="509191f090afdce2" providerId="LiveId" clId="{ADA0F9A7-C741-4455-83EF-B5F0B6E51D0E}" dt="2020-11-04T19:18:04.277" v="183" actId="20577"/>
        <pc:sldMkLst>
          <pc:docMk/>
          <pc:sldMk cId="2075121563" sldId="365"/>
        </pc:sldMkLst>
        <pc:spChg chg="mod">
          <ac:chgData name="trickman@frannet.com" userId="509191f090afdce2" providerId="LiveId" clId="{ADA0F9A7-C741-4455-83EF-B5F0B6E51D0E}" dt="2020-11-04T19:18:04.277" v="183" actId="20577"/>
          <ac:spMkLst>
            <pc:docMk/>
            <pc:sldMk cId="2075121563" sldId="365"/>
            <ac:spMk id="3" creationId="{C52811D6-DAA3-4215-8B7F-EDE46A226951}"/>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10-20T17:03:13.448" idx="1">
    <p:pos x="7680" y="0"/>
    <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216B40-EFBC-294D-B02D-F05878B4FBDF}" type="datetimeFigureOut">
              <a:rPr lang="en-US" smtClean="0"/>
              <a:t>11/3/2020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A5F37A-2191-1049-A685-9F4CD546CA1D}" type="slidenum">
              <a:rPr lang="en-US" smtClean="0"/>
              <a:t>‹#›</a:t>
            </a:fld>
            <a:endParaRPr lang="en-US"/>
          </a:p>
        </p:txBody>
      </p:sp>
    </p:spTree>
    <p:extLst>
      <p:ext uri="{BB962C8B-B14F-4D97-AF65-F5344CB8AC3E}">
        <p14:creationId xmlns:p14="http://schemas.microsoft.com/office/powerpoint/2010/main" val="107909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A163EA-93D0-425E-B36E-97DF8A463534}" type="datetimeFigureOut">
              <a:rPr lang="en-US" smtClean="0"/>
              <a:t>11/3/2020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2F7987-96F0-4300-AFA6-58A34244713F}" type="slidenum">
              <a:rPr lang="en-US" smtClean="0"/>
              <a:t>‹#›</a:t>
            </a:fld>
            <a:endParaRPr lang="en-US"/>
          </a:p>
        </p:txBody>
      </p:sp>
    </p:spTree>
    <p:extLst>
      <p:ext uri="{BB962C8B-B14F-4D97-AF65-F5344CB8AC3E}">
        <p14:creationId xmlns:p14="http://schemas.microsoft.com/office/powerpoint/2010/main" val="1805681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2F7987-96F0-4300-AFA6-58A34244713F}" type="slidenum">
              <a:rPr lang="en-US" smtClean="0"/>
              <a:t>2</a:t>
            </a:fld>
            <a:endParaRPr lang="en-US"/>
          </a:p>
        </p:txBody>
      </p:sp>
    </p:spTree>
    <p:extLst>
      <p:ext uri="{BB962C8B-B14F-4D97-AF65-F5344CB8AC3E}">
        <p14:creationId xmlns:p14="http://schemas.microsoft.com/office/powerpoint/2010/main" val="1553437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AA080C-64FF-4134-90CC-5E58A71A1181}" type="slidenum">
              <a:rPr lang="en-US" smtClean="0"/>
              <a:pPr eaLnBrk="1" hangingPunct="1"/>
              <a:t>12</a:t>
            </a:fld>
            <a:endParaRPr lang="en-US"/>
          </a:p>
        </p:txBody>
      </p:sp>
      <p:sp>
        <p:nvSpPr>
          <p:cNvPr id="5837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err="1"/>
              <a:t>Maslov's</a:t>
            </a:r>
            <a:r>
              <a:rPr lang="en-US" dirty="0"/>
              <a:t> Hierarchy of Human Needs - one of the basic needs is to feel safe along with the physiological necessity of food, water, air &amp; shelter. How can that relate to other animals? </a:t>
            </a:r>
          </a:p>
          <a:p>
            <a:pPr eaLnBrk="1" hangingPunct="1">
              <a:spcBef>
                <a:spcPct val="0"/>
              </a:spcBef>
            </a:pPr>
            <a:r>
              <a:rPr lang="en-US" dirty="0"/>
              <a:t>In the case of domestic animals, humans are responsible for meeting most of their physiological needs and also creating an environment where the animals will either feel safe or unsafe. </a:t>
            </a:r>
          </a:p>
          <a:p>
            <a:pPr eaLnBrk="1" hangingPunct="1">
              <a:spcBef>
                <a:spcPct val="0"/>
              </a:spcBef>
            </a:pPr>
            <a:r>
              <a:rPr lang="en-US" dirty="0"/>
              <a:t>Perhaps there are some animals who feel "safer" giving up control than others. The feeling of safety may come from having a person who you trust be consistent and fair and one who "listens". </a:t>
            </a:r>
          </a:p>
          <a:p>
            <a:pPr eaLnBrk="1" hangingPunct="1">
              <a:spcBef>
                <a:spcPct val="0"/>
              </a:spcBef>
            </a:pPr>
            <a:r>
              <a:rPr lang="en-US" dirty="0"/>
              <a:t>If the animal does not feel safe and control is simply taken, as in the case of dogs who are pinned on their backs or "dominated" in some other way, then it appears that every individual person, who deals with the dog, needs to repeat the action in order for the animal to "submit".</a:t>
            </a:r>
          </a:p>
          <a:p>
            <a:pPr eaLnBrk="1" hangingPunct="1">
              <a:spcBef>
                <a:spcPct val="0"/>
              </a:spcBef>
            </a:pPr>
            <a:endParaRPr lang="en-US" dirty="0"/>
          </a:p>
        </p:txBody>
      </p:sp>
      <p:sp>
        <p:nvSpPr>
          <p:cNvPr id="4915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22F64A07-A4A1-4DB3-B51C-BA7D59DD5A5D}" type="slidenum">
              <a:rPr lang="en-US" sz="1200">
                <a:latin typeface="+mn-lt"/>
              </a:rPr>
              <a:pPr algn="r">
                <a:defRPr/>
              </a:pPr>
              <a:t>12</a:t>
            </a:fld>
            <a:endParaRPr lang="en-US" sz="120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BB421A-B7DF-F146-B26F-AFA4F40239AF}"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6BA00-1AEB-2743-9F2C-B22B8E3F1388}"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0934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BB421A-B7DF-F146-B26F-AFA4F40239AF}"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6BA00-1AEB-2743-9F2C-B22B8E3F1388}"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7332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D8452-4286-994F-B8C5-394B1F1A3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968A95-BFEB-A74D-B326-92529DA079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6867F7-CCE3-994E-A8EF-5DBFB6C006B6}"/>
              </a:ext>
            </a:extLst>
          </p:cNvPr>
          <p:cNvSpPr>
            <a:spLocks noGrp="1"/>
          </p:cNvSpPr>
          <p:nvPr>
            <p:ph type="dt" sz="half" idx="10"/>
          </p:nvPr>
        </p:nvSpPr>
        <p:spPr/>
        <p:txBody>
          <a:bodyPr/>
          <a:lstStyle/>
          <a:p>
            <a:fld id="{E8DDCC82-4C50-0246-BD8D-C45A190D22FC}" type="datetimeFigureOut">
              <a:rPr lang="en-US" smtClean="0"/>
              <a:t>11/3/2020</a:t>
            </a:fld>
            <a:endParaRPr lang="en-US"/>
          </a:p>
        </p:txBody>
      </p:sp>
      <p:sp>
        <p:nvSpPr>
          <p:cNvPr id="5" name="Footer Placeholder 4">
            <a:extLst>
              <a:ext uri="{FF2B5EF4-FFF2-40B4-BE49-F238E27FC236}">
                <a16:creationId xmlns:a16="http://schemas.microsoft.com/office/drawing/2014/main" id="{BF5B86DB-4141-C54C-A6E4-14350185E8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3D7558-AE9B-A945-B604-858D6EC220F5}"/>
              </a:ext>
            </a:extLst>
          </p:cNvPr>
          <p:cNvSpPr>
            <a:spLocks noGrp="1"/>
          </p:cNvSpPr>
          <p:nvPr>
            <p:ph type="sldNum" sz="quarter" idx="12"/>
          </p:nvPr>
        </p:nvSpPr>
        <p:spPr/>
        <p:txBody>
          <a:bodyPr/>
          <a:lstStyle/>
          <a:p>
            <a:fld id="{ACCF0580-E980-9741-8527-44F984F1E2EA}" type="slidenum">
              <a:rPr lang="en-US" smtClean="0"/>
              <a:t>‹#›</a:t>
            </a:fld>
            <a:endParaRPr lang="en-US"/>
          </a:p>
        </p:txBody>
      </p:sp>
    </p:spTree>
    <p:extLst>
      <p:ext uri="{BB962C8B-B14F-4D97-AF65-F5344CB8AC3E}">
        <p14:creationId xmlns:p14="http://schemas.microsoft.com/office/powerpoint/2010/main" val="658624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BB421A-B7DF-F146-B26F-AFA4F40239AF}"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6BA00-1AEB-2743-9F2C-B22B8E3F1388}"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879"/>
            <a:ext cx="12192000" cy="685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BB421A-B7DF-F146-B26F-AFA4F40239AF}"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6BA00-1AEB-2743-9F2C-B22B8E3F1388}"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BB421A-B7DF-F146-B26F-AFA4F40239AF}"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E6BA00-1AEB-2743-9F2C-B22B8E3F1388}"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BB421A-B7DF-F146-B26F-AFA4F40239AF}" type="datetimeFigureOut">
              <a:rPr lang="en-US" smtClean="0"/>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E6BA00-1AEB-2743-9F2C-B22B8E3F1388}"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BB421A-B7DF-F146-B26F-AFA4F40239AF}" type="datetimeFigureOut">
              <a:rPr lang="en-US" smtClean="0"/>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E6BA00-1AEB-2743-9F2C-B22B8E3F1388}"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l="12676" b="12676"/>
          <a:stretch/>
        </p:blipFill>
        <p:spPr>
          <a:xfrm>
            <a:off x="0" y="0"/>
            <a:ext cx="12192000" cy="6858000"/>
          </a:xfrm>
          <a:prstGeom prst="rect">
            <a:avLst/>
          </a:prstGeom>
        </p:spPr>
      </p:pic>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BB421A-B7DF-F146-B26F-AFA4F40239AF}" type="datetimeFigureOut">
              <a:rPr lang="en-US" smtClean="0"/>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E6BA00-1AEB-2743-9F2C-B22B8E3F1388}" type="slidenum">
              <a:rPr lang="en-US" smtClean="0"/>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BB421A-B7DF-F146-B26F-AFA4F40239AF}"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E6BA00-1AEB-2743-9F2C-B22B8E3F1388}"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BB421A-B7DF-F146-B26F-AFA4F40239AF}"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E6BA00-1AEB-2743-9F2C-B22B8E3F1388}"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BB421A-B7DF-F146-B26F-AFA4F40239AF}" type="datetimeFigureOut">
              <a:rPr lang="en-US" smtClean="0"/>
              <a:t>11/3/2020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E6BA00-1AEB-2743-9F2C-B22B8E3F1388}" type="slidenum">
              <a:rPr lang="en-US" smtClean="0"/>
              <a:t>‹#›</a:t>
            </a:fld>
            <a:endParaRPr lang="en-US"/>
          </a:p>
        </p:txBody>
      </p:sp>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hilo.hawaii.edu/chancellor/stories/category/topical-issues/covid-19/"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justoutsidetheboxcartoon.com/portfolio/what-is-risk/what-is-risk27/" TargetMode="External"/><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en/thermometer-temperature-hot-scale-153138/"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orddreams.wordpress.com/2014/02/26/how-your-characters-might-recognize-an-emotion-part-i-2/"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pixabay.com/en/idea-symbol-innovation-logo-3383766/" TargetMode="External"/><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hvoices.live/2018/02/09/why-do-we-fear-what-we-dont-know/" TargetMode="External"/><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pixabay.com/en/question-board-chalk-school-1262378/" TargetMode="External"/><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hvoices.live/2018/02/09/why-do-we-fear-what-we-dont-know/" TargetMode="External"/><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thebluediamondgallery.com/r/risk-reward.html" TargetMode="External"/><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dollarsandsense.sg/5-insurance-sales-tactics-that-singaporeans-keep-falling-for/" TargetMode="External"/><Relationship Id="rId2" Type="http://schemas.openxmlformats.org/officeDocument/2006/relationships/image" Target="../media/image10.jpg"/><Relationship Id="rId1" Type="http://schemas.openxmlformats.org/officeDocument/2006/relationships/slideLayout" Target="../slideLayouts/slideLayout5.xml"/><Relationship Id="rId5" Type="http://schemas.openxmlformats.org/officeDocument/2006/relationships/hyperlink" Target="http://vinodtbidwaik.blogspot.com/2014/08/what-are-your-values.html" TargetMode="Externa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en/fear-trust-away-straight-road-sign-441402/" TargetMode="External"/><Relationship Id="rId2" Type="http://schemas.openxmlformats.org/officeDocument/2006/relationships/image" Target="../media/image1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0A7324E-E84E-49A8-8348-4E594C932CD8}"/>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1999" cy="6858000"/>
          </a:xfrm>
        </p:spPr>
      </p:pic>
      <p:sp>
        <p:nvSpPr>
          <p:cNvPr id="2" name="Title 1">
            <a:extLst>
              <a:ext uri="{FF2B5EF4-FFF2-40B4-BE49-F238E27FC236}">
                <a16:creationId xmlns:a16="http://schemas.microsoft.com/office/drawing/2014/main" id="{45B87C42-7633-49DA-8542-827B9EC8D24A}"/>
              </a:ext>
            </a:extLst>
          </p:cNvPr>
          <p:cNvSpPr>
            <a:spLocks noGrp="1"/>
          </p:cNvSpPr>
          <p:nvPr>
            <p:ph type="title"/>
          </p:nvPr>
        </p:nvSpPr>
        <p:spPr>
          <a:xfrm>
            <a:off x="308343" y="212651"/>
            <a:ext cx="3420277" cy="1871330"/>
          </a:xfrm>
        </p:spPr>
        <p:txBody>
          <a:bodyPr>
            <a:normAutofit fontScale="90000"/>
          </a:bodyPr>
          <a:lstStyle/>
          <a:p>
            <a:pPr algn="ctr"/>
            <a:br>
              <a:rPr lang="en-US" sz="6000" b="1" dirty="0">
                <a:solidFill>
                  <a:srgbClr val="FFFF00"/>
                </a:solidFill>
                <a:latin typeface="+mn-lt"/>
              </a:rPr>
            </a:br>
            <a:r>
              <a:rPr lang="en-US" sz="6000" b="1" dirty="0">
                <a:solidFill>
                  <a:srgbClr val="FFFF00"/>
                </a:solidFill>
                <a:latin typeface="+mn-lt"/>
              </a:rPr>
              <a:t>    </a:t>
            </a:r>
            <a:r>
              <a:rPr lang="en-US" sz="6000" b="1" dirty="0">
                <a:solidFill>
                  <a:srgbClr val="FFFF00"/>
                </a:solidFill>
                <a:latin typeface="Microsoft YaHei Light" panose="020B0502040204020203" pitchFamily="34" charset="-122"/>
                <a:ea typeface="Microsoft YaHei Light" panose="020B0502040204020203" pitchFamily="34" charset="-122"/>
              </a:rPr>
              <a:t>Dealing with FEAR             </a:t>
            </a:r>
            <a:br>
              <a:rPr lang="en-US" sz="3600" dirty="0"/>
            </a:br>
            <a:endParaRPr lang="en-US" sz="6000" b="1" dirty="0">
              <a:solidFill>
                <a:srgbClr val="FFFF00"/>
              </a:solidFill>
              <a:latin typeface="+mn-lt"/>
            </a:endParaRPr>
          </a:p>
        </p:txBody>
      </p:sp>
    </p:spTree>
    <p:extLst>
      <p:ext uri="{BB962C8B-B14F-4D97-AF65-F5344CB8AC3E}">
        <p14:creationId xmlns:p14="http://schemas.microsoft.com/office/powerpoint/2010/main" val="2569490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F5D4D-7971-4898-9CDE-2C8267A40BF9}"/>
              </a:ext>
            </a:extLst>
          </p:cNvPr>
          <p:cNvSpPr>
            <a:spLocks noGrp="1"/>
          </p:cNvSpPr>
          <p:nvPr>
            <p:ph type="title"/>
          </p:nvPr>
        </p:nvSpPr>
        <p:spPr/>
        <p:txBody>
          <a:bodyPr>
            <a:normAutofit/>
          </a:bodyPr>
          <a:lstStyle/>
          <a:p>
            <a:pPr algn="ctr"/>
            <a:r>
              <a:rPr lang="en-US" sz="4800" b="1" dirty="0"/>
              <a:t>How do I build trust?</a:t>
            </a:r>
          </a:p>
        </p:txBody>
      </p:sp>
      <p:sp>
        <p:nvSpPr>
          <p:cNvPr id="3" name="Content Placeholder 2">
            <a:extLst>
              <a:ext uri="{FF2B5EF4-FFF2-40B4-BE49-F238E27FC236}">
                <a16:creationId xmlns:a16="http://schemas.microsoft.com/office/drawing/2014/main" id="{C52811D6-DAA3-4215-8B7F-EDE46A226951}"/>
              </a:ext>
            </a:extLst>
          </p:cNvPr>
          <p:cNvSpPr>
            <a:spLocks noGrp="1"/>
          </p:cNvSpPr>
          <p:nvPr>
            <p:ph sz="half" idx="1"/>
          </p:nvPr>
        </p:nvSpPr>
        <p:spPr>
          <a:xfrm>
            <a:off x="838199" y="1825625"/>
            <a:ext cx="8747590" cy="4351338"/>
          </a:xfrm>
        </p:spPr>
        <p:txBody>
          <a:bodyPr>
            <a:normAutofit fontScale="92500" lnSpcReduction="10000"/>
          </a:bodyPr>
          <a:lstStyle/>
          <a:p>
            <a:pPr marL="0" indent="0">
              <a:buNone/>
            </a:pPr>
            <a:r>
              <a:rPr lang="en-US" dirty="0"/>
              <a:t>Put on your Coaches Hat, take off your Sales Hat!</a:t>
            </a:r>
          </a:p>
          <a:p>
            <a:pPr lvl="1"/>
            <a:r>
              <a:rPr lang="en-US" dirty="0">
                <a:solidFill>
                  <a:schemeClr val="bg1"/>
                </a:solidFill>
              </a:rPr>
              <a:t>Listen (WAIT)</a:t>
            </a:r>
          </a:p>
          <a:p>
            <a:pPr lvl="1"/>
            <a:r>
              <a:rPr lang="en-US" dirty="0">
                <a:solidFill>
                  <a:schemeClr val="bg1"/>
                </a:solidFill>
              </a:rPr>
              <a:t>Bring out your Sandler</a:t>
            </a:r>
          </a:p>
          <a:p>
            <a:pPr lvl="1"/>
            <a:r>
              <a:rPr lang="en-US" dirty="0">
                <a:solidFill>
                  <a:schemeClr val="bg1"/>
                </a:solidFill>
              </a:rPr>
              <a:t>Upfront Contracts</a:t>
            </a:r>
          </a:p>
          <a:p>
            <a:pPr lvl="1"/>
            <a:r>
              <a:rPr lang="en-US" dirty="0">
                <a:solidFill>
                  <a:schemeClr val="bg1"/>
                </a:solidFill>
              </a:rPr>
              <a:t>Ask Questions</a:t>
            </a:r>
          </a:p>
          <a:p>
            <a:pPr lvl="1"/>
            <a:r>
              <a:rPr lang="en-US" dirty="0">
                <a:solidFill>
                  <a:schemeClr val="bg1"/>
                </a:solidFill>
              </a:rPr>
              <a:t>Telling is selling</a:t>
            </a:r>
          </a:p>
          <a:p>
            <a:pPr lvl="1"/>
            <a:r>
              <a:rPr lang="en-US" dirty="0">
                <a:solidFill>
                  <a:schemeClr val="bg1"/>
                </a:solidFill>
              </a:rPr>
              <a:t>Windmill</a:t>
            </a:r>
          </a:p>
          <a:p>
            <a:pPr lvl="1"/>
            <a:r>
              <a:rPr lang="en-US">
                <a:solidFill>
                  <a:schemeClr val="bg1"/>
                </a:solidFill>
              </a:rPr>
              <a:t>Be </a:t>
            </a:r>
            <a:r>
              <a:rPr lang="en-US" dirty="0">
                <a:solidFill>
                  <a:schemeClr val="bg1"/>
                </a:solidFill>
              </a:rPr>
              <a:t>c</a:t>
            </a:r>
            <a:r>
              <a:rPr lang="en-US">
                <a:solidFill>
                  <a:schemeClr val="bg1"/>
                </a:solidFill>
              </a:rPr>
              <a:t>areful </a:t>
            </a:r>
            <a:r>
              <a:rPr lang="en-US" dirty="0">
                <a:solidFill>
                  <a:schemeClr val="bg1"/>
                </a:solidFill>
              </a:rPr>
              <a:t>not to paint seagulls</a:t>
            </a:r>
          </a:p>
          <a:p>
            <a:pPr lvl="1"/>
            <a:r>
              <a:rPr lang="en-US" dirty="0">
                <a:solidFill>
                  <a:schemeClr val="bg1"/>
                </a:solidFill>
              </a:rPr>
              <a:t>Handle concerns by guiding/coaching on how to collect factual information</a:t>
            </a:r>
          </a:p>
          <a:p>
            <a:pPr lvl="2"/>
            <a:r>
              <a:rPr lang="en-US" dirty="0">
                <a:solidFill>
                  <a:schemeClr val="bg1"/>
                </a:solidFill>
              </a:rPr>
              <a:t>Show understanding – don’t discount fear </a:t>
            </a:r>
          </a:p>
          <a:p>
            <a:pPr lvl="2"/>
            <a:r>
              <a:rPr lang="en-US" dirty="0">
                <a:solidFill>
                  <a:schemeClr val="bg1"/>
                </a:solidFill>
              </a:rPr>
              <a:t>Use Franchisor – </a:t>
            </a:r>
            <a:r>
              <a:rPr lang="en-US" dirty="0" err="1">
                <a:solidFill>
                  <a:schemeClr val="bg1"/>
                </a:solidFill>
              </a:rPr>
              <a:t>frick</a:t>
            </a:r>
            <a:r>
              <a:rPr lang="en-US" dirty="0">
                <a:solidFill>
                  <a:schemeClr val="bg1"/>
                </a:solidFill>
              </a:rPr>
              <a:t> &amp; frack</a:t>
            </a:r>
          </a:p>
          <a:p>
            <a:pPr lvl="2"/>
            <a:r>
              <a:rPr lang="en-US" dirty="0">
                <a:solidFill>
                  <a:schemeClr val="bg1"/>
                </a:solidFill>
              </a:rPr>
              <a:t>Use Validation with Franchisees – provide stylized questions</a:t>
            </a:r>
          </a:p>
          <a:p>
            <a:pPr marL="914400" lvl="2" indent="0">
              <a:buNone/>
            </a:pPr>
            <a:endParaRPr lang="en-US" dirty="0">
              <a:solidFill>
                <a:schemeClr val="bg1"/>
              </a:solidFill>
            </a:endParaRPr>
          </a:p>
          <a:p>
            <a:pPr marL="0" indent="0">
              <a:buNone/>
            </a:pPr>
            <a:endParaRPr lang="en-US" dirty="0"/>
          </a:p>
        </p:txBody>
      </p:sp>
    </p:spTree>
    <p:extLst>
      <p:ext uri="{BB962C8B-B14F-4D97-AF65-F5344CB8AC3E}">
        <p14:creationId xmlns:p14="http://schemas.microsoft.com/office/powerpoint/2010/main" val="2075121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A6D2-91E1-4A72-9014-F7AA6EB8FB32}"/>
              </a:ext>
            </a:extLst>
          </p:cNvPr>
          <p:cNvSpPr>
            <a:spLocks noGrp="1"/>
          </p:cNvSpPr>
          <p:nvPr>
            <p:ph type="title"/>
          </p:nvPr>
        </p:nvSpPr>
        <p:spPr/>
        <p:txBody>
          <a:bodyPr>
            <a:normAutofit/>
          </a:bodyPr>
          <a:lstStyle/>
          <a:p>
            <a:r>
              <a:rPr lang="en-US" sz="4800" b="1" dirty="0"/>
              <a:t>Fear - The unwillingness to risk</a:t>
            </a:r>
          </a:p>
        </p:txBody>
      </p:sp>
      <p:sp>
        <p:nvSpPr>
          <p:cNvPr id="3" name="Content Placeholder 2">
            <a:extLst>
              <a:ext uri="{FF2B5EF4-FFF2-40B4-BE49-F238E27FC236}">
                <a16:creationId xmlns:a16="http://schemas.microsoft.com/office/drawing/2014/main" id="{FF9CABCC-CC4D-4966-A711-F3BB4F26ACD5}"/>
              </a:ext>
            </a:extLst>
          </p:cNvPr>
          <p:cNvSpPr>
            <a:spLocks noGrp="1"/>
          </p:cNvSpPr>
          <p:nvPr>
            <p:ph sz="half" idx="1"/>
          </p:nvPr>
        </p:nvSpPr>
        <p:spPr/>
        <p:txBody>
          <a:bodyPr/>
          <a:lstStyle/>
          <a:p>
            <a:pPr marL="0" indent="0">
              <a:buNone/>
            </a:pPr>
            <a:endParaRPr lang="en-US" dirty="0"/>
          </a:p>
          <a:p>
            <a:endParaRPr lang="en-US" dirty="0"/>
          </a:p>
          <a:p>
            <a:pPr marL="0" indent="0">
              <a:buNone/>
            </a:pPr>
            <a:r>
              <a:rPr lang="en-US" dirty="0"/>
              <a:t>Our question needs to be “RISK WHAT?”</a:t>
            </a:r>
          </a:p>
          <a:p>
            <a:pPr marL="0" indent="0" algn="ctr">
              <a:buNone/>
            </a:pPr>
            <a:r>
              <a:rPr lang="en-US" dirty="0">
                <a:solidFill>
                  <a:schemeClr val="bg1"/>
                </a:solidFill>
              </a:rPr>
              <a:t>More Importantly</a:t>
            </a:r>
          </a:p>
          <a:p>
            <a:pPr marL="0" indent="0" algn="ctr">
              <a:buNone/>
            </a:pPr>
            <a:r>
              <a:rPr lang="en-US" dirty="0">
                <a:solidFill>
                  <a:schemeClr val="bg1"/>
                </a:solidFill>
              </a:rPr>
              <a:t>How can we create SAFETY?</a:t>
            </a:r>
          </a:p>
          <a:p>
            <a:pPr marL="0" indent="0">
              <a:buNone/>
            </a:pPr>
            <a:endParaRPr lang="en-US" dirty="0"/>
          </a:p>
        </p:txBody>
      </p:sp>
      <p:pic>
        <p:nvPicPr>
          <p:cNvPr id="6" name="Content Placeholder 5">
            <a:extLst>
              <a:ext uri="{FF2B5EF4-FFF2-40B4-BE49-F238E27FC236}">
                <a16:creationId xmlns:a16="http://schemas.microsoft.com/office/drawing/2014/main" id="{430C9BE2-4563-4AA8-B373-49B77A14E9A5}"/>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72200" y="2545022"/>
            <a:ext cx="5181600" cy="2912544"/>
          </a:xfrm>
        </p:spPr>
      </p:pic>
    </p:spTree>
    <p:extLst>
      <p:ext uri="{BB962C8B-B14F-4D97-AF65-F5344CB8AC3E}">
        <p14:creationId xmlns:p14="http://schemas.microsoft.com/office/powerpoint/2010/main" val="968465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idx="4294967295"/>
          </p:nvPr>
        </p:nvSpPr>
        <p:spPr>
          <a:xfrm>
            <a:off x="838200" y="365125"/>
            <a:ext cx="6197082" cy="2023512"/>
          </a:xfrm>
        </p:spPr>
        <p:txBody>
          <a:bodyPr>
            <a:normAutofit/>
          </a:bodyPr>
          <a:lstStyle/>
          <a:p>
            <a:pPr algn="ctr" eaLnBrk="1" hangingPunct="1"/>
            <a:r>
              <a:rPr lang="en-US" sz="4800" b="1" dirty="0">
                <a:solidFill>
                  <a:schemeClr val="bg1"/>
                </a:solidFill>
              </a:rPr>
              <a:t>Safety</a:t>
            </a:r>
          </a:p>
        </p:txBody>
      </p:sp>
      <p:sp>
        <p:nvSpPr>
          <p:cNvPr id="16388" name="Content Placeholder 2"/>
          <p:cNvSpPr>
            <a:spLocks noGrp="1"/>
          </p:cNvSpPr>
          <p:nvPr>
            <p:ph idx="4294967295"/>
          </p:nvPr>
        </p:nvSpPr>
        <p:spPr>
          <a:xfrm>
            <a:off x="838200" y="2911151"/>
            <a:ext cx="10515600" cy="3265812"/>
          </a:xfrm>
        </p:spPr>
        <p:txBody>
          <a:bodyPr/>
          <a:lstStyle/>
          <a:p>
            <a:pPr eaLnBrk="1" hangingPunct="1"/>
            <a:r>
              <a:rPr lang="en-US" b="0" i="0" dirty="0">
                <a:solidFill>
                  <a:srgbClr val="1A1A1A"/>
                </a:solidFill>
                <a:effectLst/>
                <a:latin typeface="Arial" panose="020B0604020202020204" pitchFamily="34" charset="0"/>
              </a:rPr>
              <a:t>The state of being safe; freedom from the occurrence or risk of injury, danger, or loss.</a:t>
            </a:r>
          </a:p>
          <a:p>
            <a:pPr eaLnBrk="1" hangingPunct="1"/>
            <a:r>
              <a:rPr lang="en-US" b="0" i="0" dirty="0">
                <a:solidFill>
                  <a:srgbClr val="1A1A1A"/>
                </a:solidFill>
                <a:effectLst/>
                <a:latin typeface="Arial" panose="020B0604020202020204" pitchFamily="34" charset="0"/>
              </a:rPr>
              <a:t>Secure from liability to harm, injury, danger, or risk</a:t>
            </a:r>
          </a:p>
          <a:p>
            <a:pPr eaLnBrk="1" hangingPunct="1"/>
            <a:endParaRPr lang="en-US" dirty="0">
              <a:solidFill>
                <a:srgbClr val="1A1A1A"/>
              </a:solidFill>
              <a:latin typeface="Arial" panose="020B0604020202020204" pitchFamily="34" charset="0"/>
            </a:endParaRPr>
          </a:p>
          <a:p>
            <a:pPr marL="0" indent="0" eaLnBrk="1" hangingPunct="1">
              <a:buNone/>
            </a:pPr>
            <a:endParaRPr lang="en-US" dirty="0"/>
          </a:p>
        </p:txBody>
      </p:sp>
    </p:spTree>
    <p:extLst>
      <p:ext uri="{BB962C8B-B14F-4D97-AF65-F5344CB8AC3E}">
        <p14:creationId xmlns:p14="http://schemas.microsoft.com/office/powerpoint/2010/main" val="343562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233B1-E8BF-44F5-AB7C-186334A78548}"/>
              </a:ext>
            </a:extLst>
          </p:cNvPr>
          <p:cNvSpPr>
            <a:spLocks noGrp="1"/>
          </p:cNvSpPr>
          <p:nvPr>
            <p:ph type="title"/>
          </p:nvPr>
        </p:nvSpPr>
        <p:spPr/>
        <p:txBody>
          <a:bodyPr/>
          <a:lstStyle/>
          <a:p>
            <a:r>
              <a:rPr lang="en-US" sz="4800" b="1" dirty="0">
                <a:solidFill>
                  <a:schemeClr val="bg1"/>
                </a:solidFill>
              </a:rPr>
              <a:t>Our Fear Report Measures</a:t>
            </a:r>
            <a:r>
              <a:rPr lang="en-US" dirty="0"/>
              <a:t>	</a:t>
            </a:r>
          </a:p>
        </p:txBody>
      </p:sp>
      <p:sp>
        <p:nvSpPr>
          <p:cNvPr id="3" name="Content Placeholder 2">
            <a:extLst>
              <a:ext uri="{FF2B5EF4-FFF2-40B4-BE49-F238E27FC236}">
                <a16:creationId xmlns:a16="http://schemas.microsoft.com/office/drawing/2014/main" id="{14A19085-2CE5-4FFD-8474-07F81D6A0A8A}"/>
              </a:ext>
            </a:extLst>
          </p:cNvPr>
          <p:cNvSpPr>
            <a:spLocks noGrp="1"/>
          </p:cNvSpPr>
          <p:nvPr>
            <p:ph sz="half" idx="1"/>
          </p:nvPr>
        </p:nvSpPr>
        <p:spPr>
          <a:xfrm>
            <a:off x="838200" y="1825625"/>
            <a:ext cx="4564224" cy="4351338"/>
          </a:xfrm>
        </p:spPr>
        <p:txBody>
          <a:bodyPr/>
          <a:lstStyle/>
          <a:p>
            <a:r>
              <a:rPr lang="en-US" dirty="0"/>
              <a:t>The 4 primary risks </a:t>
            </a:r>
          </a:p>
          <a:p>
            <a:pPr lvl="1"/>
            <a:r>
              <a:rPr lang="en-US" dirty="0"/>
              <a:t>Social</a:t>
            </a:r>
          </a:p>
          <a:p>
            <a:pPr lvl="1"/>
            <a:r>
              <a:rPr lang="en-US" dirty="0"/>
              <a:t>Emotional</a:t>
            </a:r>
          </a:p>
          <a:p>
            <a:pPr lvl="1"/>
            <a:r>
              <a:rPr lang="en-US" dirty="0"/>
              <a:t>Relational</a:t>
            </a:r>
          </a:p>
          <a:p>
            <a:pPr lvl="1"/>
            <a:r>
              <a:rPr lang="en-US" dirty="0"/>
              <a:t>Financial</a:t>
            </a:r>
          </a:p>
        </p:txBody>
      </p:sp>
      <p:pic>
        <p:nvPicPr>
          <p:cNvPr id="6" name="Picture 3" descr="C:\Documents and Settings\MonetReb\Local Settings\Temporary Internet Files\Content.IE5\XNEPB0M6\MPj04393560000[1].jpg">
            <a:extLst>
              <a:ext uri="{FF2B5EF4-FFF2-40B4-BE49-F238E27FC236}">
                <a16:creationId xmlns:a16="http://schemas.microsoft.com/office/drawing/2014/main" id="{EFD2E476-1146-4CA5-B70A-760B6E8EDC5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794311" y="1825625"/>
            <a:ext cx="4954555" cy="4034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6349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15477D-A1A9-4179-84D5-9B93E4BF1A79}"/>
              </a:ext>
            </a:extLst>
          </p:cNvPr>
          <p:cNvSpPr>
            <a:spLocks noGrp="1"/>
          </p:cNvSpPr>
          <p:nvPr>
            <p:ph idx="1"/>
          </p:nvPr>
        </p:nvSpPr>
        <p:spPr>
          <a:xfrm>
            <a:off x="838200" y="2695218"/>
            <a:ext cx="10515600" cy="3797657"/>
          </a:xfrm>
        </p:spPr>
        <p:txBody>
          <a:bodyPr>
            <a:normAutofit/>
          </a:bodyPr>
          <a:lstStyle/>
          <a:p>
            <a:pPr marL="0" indent="0" algn="ctr">
              <a:buNone/>
            </a:pPr>
            <a:r>
              <a:rPr lang="en-US" sz="6000" dirty="0">
                <a:solidFill>
                  <a:schemeClr val="bg1"/>
                </a:solidFill>
              </a:rPr>
              <a:t>Risk – Resources = Fear</a:t>
            </a:r>
          </a:p>
        </p:txBody>
      </p:sp>
    </p:spTree>
    <p:extLst>
      <p:ext uri="{BB962C8B-B14F-4D97-AF65-F5344CB8AC3E}">
        <p14:creationId xmlns:p14="http://schemas.microsoft.com/office/powerpoint/2010/main" val="3238441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6FC2A3-8E2D-46E7-A9A4-2523CDED072C}"/>
              </a:ext>
            </a:extLst>
          </p:cNvPr>
          <p:cNvPicPr>
            <a:picLocks noChangeAspect="1"/>
          </p:cNvPicPr>
          <p:nvPr/>
        </p:nvPicPr>
        <p:blipFill>
          <a:blip r:embed="rId2"/>
          <a:stretch>
            <a:fillRect/>
          </a:stretch>
        </p:blipFill>
        <p:spPr>
          <a:xfrm>
            <a:off x="424609" y="530701"/>
            <a:ext cx="7583170" cy="5796597"/>
          </a:xfrm>
          <a:prstGeom prst="rect">
            <a:avLst/>
          </a:prstGeom>
        </p:spPr>
      </p:pic>
      <p:sp>
        <p:nvSpPr>
          <p:cNvPr id="5" name="TextBox 4">
            <a:extLst>
              <a:ext uri="{FF2B5EF4-FFF2-40B4-BE49-F238E27FC236}">
                <a16:creationId xmlns:a16="http://schemas.microsoft.com/office/drawing/2014/main" id="{E41B3540-F5E4-49CA-8DAA-0CCB91D7157A}"/>
              </a:ext>
            </a:extLst>
          </p:cNvPr>
          <p:cNvSpPr txBox="1"/>
          <p:nvPr/>
        </p:nvSpPr>
        <p:spPr>
          <a:xfrm>
            <a:off x="8257592" y="3881535"/>
            <a:ext cx="3444485" cy="461665"/>
          </a:xfrm>
          <a:prstGeom prst="rect">
            <a:avLst/>
          </a:prstGeom>
          <a:noFill/>
        </p:spPr>
        <p:txBody>
          <a:bodyPr wrap="square" rtlCol="0">
            <a:spAutoFit/>
          </a:bodyPr>
          <a:lstStyle/>
          <a:p>
            <a:r>
              <a:rPr lang="en-US" sz="2400" b="1" dirty="0">
                <a:solidFill>
                  <a:schemeClr val="bg1"/>
                </a:solidFill>
              </a:rPr>
              <a:t>Risk – Resources = Fear</a:t>
            </a:r>
          </a:p>
        </p:txBody>
      </p:sp>
    </p:spTree>
    <p:extLst>
      <p:ext uri="{BB962C8B-B14F-4D97-AF65-F5344CB8AC3E}">
        <p14:creationId xmlns:p14="http://schemas.microsoft.com/office/powerpoint/2010/main" val="3702277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B3762-A69B-4479-B907-82EE6E8D333B}"/>
              </a:ext>
            </a:extLst>
          </p:cNvPr>
          <p:cNvSpPr>
            <a:spLocks noGrp="1"/>
          </p:cNvSpPr>
          <p:nvPr>
            <p:ph type="title"/>
          </p:nvPr>
        </p:nvSpPr>
        <p:spPr/>
        <p:txBody>
          <a:bodyPr>
            <a:normAutofit/>
          </a:bodyPr>
          <a:lstStyle/>
          <a:p>
            <a:r>
              <a:rPr lang="en-US" sz="4800" b="1" dirty="0">
                <a:solidFill>
                  <a:schemeClr val="bg1"/>
                </a:solidFill>
              </a:rPr>
              <a:t>Primary Risks</a:t>
            </a:r>
          </a:p>
        </p:txBody>
      </p:sp>
      <p:sp>
        <p:nvSpPr>
          <p:cNvPr id="3" name="Content Placeholder 2">
            <a:extLst>
              <a:ext uri="{FF2B5EF4-FFF2-40B4-BE49-F238E27FC236}">
                <a16:creationId xmlns:a16="http://schemas.microsoft.com/office/drawing/2014/main" id="{4E3601F2-54F1-4233-B5DD-7C85ACD9B437}"/>
              </a:ext>
            </a:extLst>
          </p:cNvPr>
          <p:cNvSpPr>
            <a:spLocks noGrp="1"/>
          </p:cNvSpPr>
          <p:nvPr>
            <p:ph idx="1"/>
          </p:nvPr>
        </p:nvSpPr>
        <p:spPr/>
        <p:txBody>
          <a:bodyPr/>
          <a:lstStyle/>
          <a:p>
            <a:r>
              <a:rPr lang="en-US" dirty="0"/>
              <a:t>Social - What will others think</a:t>
            </a:r>
          </a:p>
          <a:p>
            <a:pPr lvl="1"/>
            <a:r>
              <a:rPr lang="en-US" dirty="0"/>
              <a:t>If I fail what will others think of me?  Of my ability?</a:t>
            </a:r>
          </a:p>
          <a:p>
            <a:r>
              <a:rPr lang="en-US" dirty="0"/>
              <a:t>Emotional – Self Confidence, Skillset &amp; Knowledge</a:t>
            </a:r>
          </a:p>
          <a:p>
            <a:pPr lvl="1"/>
            <a:r>
              <a:rPr lang="en-US" dirty="0"/>
              <a:t>I was just downsized, what if I do not have the skillset or knowledge?</a:t>
            </a:r>
          </a:p>
          <a:p>
            <a:r>
              <a:rPr lang="en-US" dirty="0"/>
              <a:t>Relational – Couple, Spousal ambush</a:t>
            </a:r>
          </a:p>
          <a:p>
            <a:pPr lvl="1"/>
            <a:r>
              <a:rPr lang="en-US" dirty="0"/>
              <a:t>Will it matter to me what my spouse thinks?</a:t>
            </a:r>
          </a:p>
          <a:p>
            <a:r>
              <a:rPr lang="en-US" dirty="0"/>
              <a:t>Financial – ability to lose</a:t>
            </a:r>
          </a:p>
          <a:p>
            <a:pPr lvl="1"/>
            <a:r>
              <a:rPr lang="en-US" dirty="0"/>
              <a:t>What if I lose my money?</a:t>
            </a:r>
          </a:p>
          <a:p>
            <a:pPr lvl="1"/>
            <a:endParaRPr lang="en-US" dirty="0"/>
          </a:p>
        </p:txBody>
      </p:sp>
    </p:spTree>
    <p:extLst>
      <p:ext uri="{BB962C8B-B14F-4D97-AF65-F5344CB8AC3E}">
        <p14:creationId xmlns:p14="http://schemas.microsoft.com/office/powerpoint/2010/main" val="2522853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4"/>
          <p:cNvPicPr>
            <a:picLocks noChangeAspect="1" noChangeArrowheads="1"/>
          </p:cNvPicPr>
          <p:nvPr/>
        </p:nvPicPr>
        <p:blipFill>
          <a:blip r:embed="rId2">
            <a:extLst>
              <a:ext uri="{837473B0-CC2E-450A-ABE3-18F120FF3D39}">
                <a1611:picAttrSrcUrl xmlns:a1611="http://schemas.microsoft.com/office/drawing/2016/11/main" r:id="rId3"/>
              </a:ext>
            </a:extLst>
          </a:blip>
          <a:srcRect/>
          <a:stretch/>
        </p:blipFill>
        <p:spPr bwMode="auto">
          <a:xfrm rot="618290">
            <a:off x="6206946" y="464972"/>
            <a:ext cx="3083484" cy="616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AutoShape 2"/>
          <p:cNvSpPr>
            <a:spLocks noGrp="1" noChangeArrowheads="1"/>
          </p:cNvSpPr>
          <p:nvPr>
            <p:ph type="title"/>
          </p:nvPr>
        </p:nvSpPr>
        <p:spPr/>
        <p:txBody>
          <a:bodyPr>
            <a:normAutofit/>
          </a:bodyPr>
          <a:lstStyle/>
          <a:p>
            <a:pPr algn="l" eaLnBrk="1" hangingPunct="1"/>
            <a:r>
              <a:rPr lang="en-US" sz="4800" b="1" dirty="0">
                <a:solidFill>
                  <a:schemeClr val="bg1"/>
                </a:solidFill>
              </a:rPr>
              <a:t>Safety First</a:t>
            </a:r>
          </a:p>
        </p:txBody>
      </p:sp>
      <p:sp>
        <p:nvSpPr>
          <p:cNvPr id="25604" name="Rectangle 3"/>
          <p:cNvSpPr>
            <a:spLocks noGrp="1" noChangeArrowheads="1"/>
          </p:cNvSpPr>
          <p:nvPr>
            <p:ph type="body" idx="1"/>
          </p:nvPr>
        </p:nvSpPr>
        <p:spPr>
          <a:xfrm>
            <a:off x="1981200" y="1600201"/>
            <a:ext cx="4191000" cy="4525963"/>
          </a:xfrm>
        </p:spPr>
        <p:txBody>
          <a:bodyPr/>
          <a:lstStyle/>
          <a:p>
            <a:pPr marL="0" indent="0">
              <a:buNone/>
            </a:pPr>
            <a:r>
              <a:rPr lang="en-US" sz="2400" dirty="0"/>
              <a:t>High Score </a:t>
            </a:r>
            <a:r>
              <a:rPr lang="en-US" sz="2400" b="1" dirty="0">
                <a:solidFill>
                  <a:schemeClr val="bg1"/>
                </a:solidFill>
              </a:rPr>
              <a:t>requires more awareness on your part </a:t>
            </a:r>
            <a:r>
              <a:rPr lang="en-US" sz="2400" dirty="0"/>
              <a:t>to provide Safety for your client.</a:t>
            </a:r>
          </a:p>
          <a:p>
            <a:pPr marL="0" indent="0">
              <a:buNone/>
            </a:pPr>
            <a:endParaRPr lang="en-US" sz="2400" dirty="0"/>
          </a:p>
          <a:p>
            <a:pPr marL="0" indent="0">
              <a:buNone/>
            </a:pPr>
            <a:r>
              <a:rPr lang="en-US" sz="2400" dirty="0"/>
              <a:t>Safety for you might be </a:t>
            </a:r>
            <a:r>
              <a:rPr lang="en-US" sz="2400" b="1" dirty="0">
                <a:solidFill>
                  <a:schemeClr val="bg1"/>
                </a:solidFill>
              </a:rPr>
              <a:t>very different</a:t>
            </a:r>
            <a:r>
              <a:rPr lang="en-US" sz="2400" dirty="0"/>
              <a:t> than Safety for your client. </a:t>
            </a:r>
          </a:p>
          <a:p>
            <a:pPr marL="0" indent="0">
              <a:buNone/>
            </a:pPr>
            <a:endParaRPr lang="en-US" sz="2400" dirty="0"/>
          </a:p>
          <a:p>
            <a:pPr marL="0" indent="0">
              <a:buNone/>
            </a:pPr>
            <a:r>
              <a:rPr lang="en-US" sz="2400" dirty="0"/>
              <a:t>Just because we have the resources to risk, doesn’t mean the client has the resources</a:t>
            </a:r>
          </a:p>
          <a:p>
            <a:pPr marL="0" indent="0">
              <a:buNone/>
            </a:pPr>
            <a:endParaRPr lang="en-US" sz="2400" dirty="0"/>
          </a:p>
        </p:txBody>
      </p:sp>
    </p:spTree>
    <p:extLst>
      <p:ext uri="{BB962C8B-B14F-4D97-AF65-F5344CB8AC3E}">
        <p14:creationId xmlns:p14="http://schemas.microsoft.com/office/powerpoint/2010/main" val="1958981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AutoShape 2"/>
          <p:cNvSpPr>
            <a:spLocks noGrp="1" noChangeArrowheads="1"/>
          </p:cNvSpPr>
          <p:nvPr>
            <p:ph type="title"/>
          </p:nvPr>
        </p:nvSpPr>
        <p:spPr/>
        <p:txBody>
          <a:bodyPr>
            <a:normAutofit/>
          </a:bodyPr>
          <a:lstStyle/>
          <a:p>
            <a:pPr eaLnBrk="1" hangingPunct="1"/>
            <a:r>
              <a:rPr lang="en-US" sz="4800" b="1" dirty="0">
                <a:solidFill>
                  <a:schemeClr val="bg1"/>
                </a:solidFill>
              </a:rPr>
              <a:t>Fear is the Unwillingness to Risk</a:t>
            </a:r>
          </a:p>
        </p:txBody>
      </p:sp>
      <p:sp>
        <p:nvSpPr>
          <p:cNvPr id="23556" name="Rectangle 3"/>
          <p:cNvSpPr>
            <a:spLocks noGrp="1" noChangeArrowheads="1"/>
          </p:cNvSpPr>
          <p:nvPr>
            <p:ph sz="half" idx="1"/>
          </p:nvPr>
        </p:nvSpPr>
        <p:spPr/>
        <p:txBody>
          <a:bodyPr/>
          <a:lstStyle/>
          <a:p>
            <a:pPr eaLnBrk="1" hangingPunct="1">
              <a:buFont typeface="Wingdings" pitchFamily="2" charset="2"/>
              <a:buNone/>
            </a:pPr>
            <a:r>
              <a:rPr lang="en-US" dirty="0"/>
              <a:t>Ironic isn’t it?</a:t>
            </a:r>
          </a:p>
          <a:p>
            <a:pPr marL="0" indent="0">
              <a:buNone/>
            </a:pPr>
            <a:endParaRPr lang="en-US" sz="1100" dirty="0"/>
          </a:p>
          <a:p>
            <a:r>
              <a:rPr lang="en-US" dirty="0"/>
              <a:t>One can have ample Resources but be unwilling to Risk. </a:t>
            </a:r>
          </a:p>
          <a:p>
            <a:pPr marL="0" indent="0">
              <a:buNone/>
            </a:pPr>
            <a:endParaRPr lang="en-US" dirty="0"/>
          </a:p>
          <a:p>
            <a:r>
              <a:rPr lang="en-US" dirty="0"/>
              <a:t>Resources are not always an indicator of Perceived Risk. </a:t>
            </a:r>
          </a:p>
          <a:p>
            <a:pPr eaLnBrk="1" hangingPunct="1">
              <a:buFont typeface="Wingdings" pitchFamily="2" charset="2"/>
              <a:buNone/>
            </a:pPr>
            <a:endParaRPr lang="en-US" dirty="0"/>
          </a:p>
        </p:txBody>
      </p:sp>
      <p:pic>
        <p:nvPicPr>
          <p:cNvPr id="1026" name="Picture 2" descr="C:\Users\Rebecca\Pictures\Proven Match Animation\Guy Walking on Red Arrows.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1843881"/>
            <a:ext cx="40386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595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685800"/>
            <a:ext cx="8153400" cy="571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7697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Dealing with Fear</a:t>
            </a:r>
          </a:p>
        </p:txBody>
      </p:sp>
      <p:pic>
        <p:nvPicPr>
          <p:cNvPr id="5" name="Content Placeholder 4">
            <a:extLst>
              <a:ext uri="{FF2B5EF4-FFF2-40B4-BE49-F238E27FC236}">
                <a16:creationId xmlns:a16="http://schemas.microsoft.com/office/drawing/2014/main" id="{54F97186-E392-4237-B093-8CDAE235A879}"/>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3266160" y="1825625"/>
            <a:ext cx="5659679" cy="4351338"/>
          </a:xfrm>
        </p:spPr>
      </p:pic>
    </p:spTree>
    <p:extLst>
      <p:ext uri="{BB962C8B-B14F-4D97-AF65-F5344CB8AC3E}">
        <p14:creationId xmlns:p14="http://schemas.microsoft.com/office/powerpoint/2010/main" val="694449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DA2C5-395C-4D43-8EF2-E566D744ADA7}"/>
              </a:ext>
            </a:extLst>
          </p:cNvPr>
          <p:cNvSpPr>
            <a:spLocks noGrp="1"/>
          </p:cNvSpPr>
          <p:nvPr>
            <p:ph type="title"/>
          </p:nvPr>
        </p:nvSpPr>
        <p:spPr/>
        <p:txBody>
          <a:bodyPr>
            <a:normAutofit/>
          </a:bodyPr>
          <a:lstStyle/>
          <a:p>
            <a:pPr algn="ctr"/>
            <a:r>
              <a:rPr lang="en-US" sz="4800" b="1" dirty="0">
                <a:solidFill>
                  <a:schemeClr val="bg1"/>
                </a:solidFill>
              </a:rPr>
              <a:t>Comfort Zone</a:t>
            </a:r>
          </a:p>
        </p:txBody>
      </p:sp>
      <p:sp>
        <p:nvSpPr>
          <p:cNvPr id="3" name="Content Placeholder 2">
            <a:extLst>
              <a:ext uri="{FF2B5EF4-FFF2-40B4-BE49-F238E27FC236}">
                <a16:creationId xmlns:a16="http://schemas.microsoft.com/office/drawing/2014/main" id="{084BA358-C081-4F84-AFA6-C0CA98519CE1}"/>
              </a:ext>
            </a:extLst>
          </p:cNvPr>
          <p:cNvSpPr>
            <a:spLocks noGrp="1"/>
          </p:cNvSpPr>
          <p:nvPr>
            <p:ph idx="1"/>
          </p:nvPr>
        </p:nvSpPr>
        <p:spPr>
          <a:xfrm>
            <a:off x="838200" y="2677885"/>
            <a:ext cx="10515600" cy="3499077"/>
          </a:xfrm>
        </p:spPr>
        <p:txBody>
          <a:bodyPr>
            <a:normAutofit/>
          </a:bodyPr>
          <a:lstStyle/>
          <a:p>
            <a:r>
              <a:rPr lang="en-US" sz="3600" dirty="0"/>
              <a:t>Comfort Zones differ from person to person</a:t>
            </a:r>
          </a:p>
          <a:p>
            <a:pPr lvl="1"/>
            <a:r>
              <a:rPr lang="en-US" sz="3200" dirty="0"/>
              <a:t>The larger the comfort zone, the less likely they are to make a change</a:t>
            </a:r>
          </a:p>
          <a:p>
            <a:pPr lvl="1"/>
            <a:r>
              <a:rPr lang="en-US" sz="3200" dirty="0"/>
              <a:t>The larger the comfort zone, the more we need to leverage the pain</a:t>
            </a:r>
          </a:p>
          <a:p>
            <a:pPr lvl="1"/>
            <a:endParaRPr lang="en-US" sz="3200" dirty="0"/>
          </a:p>
          <a:p>
            <a:pPr marL="457200" lvl="1" indent="0">
              <a:buNone/>
            </a:pPr>
            <a:r>
              <a:rPr lang="en-US" sz="3200" dirty="0"/>
              <a:t>REVIEW OFTEN:  Risk vs. Reward</a:t>
            </a:r>
          </a:p>
        </p:txBody>
      </p:sp>
    </p:spTree>
    <p:extLst>
      <p:ext uri="{BB962C8B-B14F-4D97-AF65-F5344CB8AC3E}">
        <p14:creationId xmlns:p14="http://schemas.microsoft.com/office/powerpoint/2010/main" val="2722542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51276-0CF3-2242-8C8C-5340B9069363}"/>
              </a:ext>
            </a:extLst>
          </p:cNvPr>
          <p:cNvSpPr>
            <a:spLocks noGrp="1"/>
          </p:cNvSpPr>
          <p:nvPr>
            <p:ph type="title"/>
          </p:nvPr>
        </p:nvSpPr>
        <p:spPr/>
        <p:txBody>
          <a:bodyPr>
            <a:normAutofit/>
          </a:bodyPr>
          <a:lstStyle/>
          <a:p>
            <a:pPr algn="ctr"/>
            <a:r>
              <a:rPr lang="en-US" sz="4800" b="1" dirty="0">
                <a:solidFill>
                  <a:schemeClr val="bg1"/>
                </a:solidFill>
              </a:rPr>
              <a:t>Create Safety</a:t>
            </a:r>
          </a:p>
        </p:txBody>
      </p:sp>
      <p:sp>
        <p:nvSpPr>
          <p:cNvPr id="4" name="Content Placeholder 3">
            <a:extLst>
              <a:ext uri="{FF2B5EF4-FFF2-40B4-BE49-F238E27FC236}">
                <a16:creationId xmlns:a16="http://schemas.microsoft.com/office/drawing/2014/main" id="{399D2B9C-D219-49F9-8A7D-547AB0E66910}"/>
              </a:ext>
            </a:extLst>
          </p:cNvPr>
          <p:cNvSpPr>
            <a:spLocks noGrp="1"/>
          </p:cNvSpPr>
          <p:nvPr>
            <p:ph idx="1"/>
          </p:nvPr>
        </p:nvSpPr>
        <p:spPr>
          <a:xfrm>
            <a:off x="838200" y="2248677"/>
            <a:ext cx="10515600" cy="3928285"/>
          </a:xfrm>
        </p:spPr>
        <p:txBody>
          <a:bodyPr>
            <a:norm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Wild Card– is the pain your prospect is currently experiencing. Leverage it to move them towards a decision.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Fear Factor – the perception of risk to resources. </a:t>
            </a:r>
            <a:r>
              <a:rPr lang="en-US" sz="3200" dirty="0">
                <a:solidFill>
                  <a:schemeClr val="bg1"/>
                </a:solidFill>
              </a:rPr>
              <a:t>Safety</a:t>
            </a:r>
            <a:r>
              <a:rPr lang="en-US" sz="3200" dirty="0"/>
              <a:t> for you might be very different than safety for your client.</a:t>
            </a:r>
          </a:p>
          <a:p>
            <a:endParaRPr lang="en-US" sz="2800" dirty="0"/>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4175859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AED9C-9FE7-479A-91CB-105ED3BBC572}"/>
              </a:ext>
            </a:extLst>
          </p:cNvPr>
          <p:cNvSpPr>
            <a:spLocks noGrp="1"/>
          </p:cNvSpPr>
          <p:nvPr>
            <p:ph type="title"/>
          </p:nvPr>
        </p:nvSpPr>
        <p:spPr/>
        <p:txBody>
          <a:bodyPr/>
          <a:lstStyle/>
          <a:p>
            <a:pPr algn="ctr"/>
            <a:r>
              <a:rPr lang="en-US" b="1" dirty="0">
                <a:solidFill>
                  <a:schemeClr val="bg1"/>
                </a:solidFill>
              </a:rPr>
              <a:t>What if </a:t>
            </a:r>
            <a:r>
              <a:rPr lang="en-US" sz="8000" b="1" dirty="0">
                <a:solidFill>
                  <a:schemeClr val="bg1"/>
                </a:solidFill>
              </a:rPr>
              <a:t>IT</a:t>
            </a:r>
            <a:r>
              <a:rPr lang="en-US" b="1" dirty="0">
                <a:solidFill>
                  <a:schemeClr val="bg1"/>
                </a:solidFill>
              </a:rPr>
              <a:t> already happened??</a:t>
            </a:r>
          </a:p>
        </p:txBody>
      </p:sp>
      <p:sp>
        <p:nvSpPr>
          <p:cNvPr id="15" name="Content Placeholder 14">
            <a:extLst>
              <a:ext uri="{FF2B5EF4-FFF2-40B4-BE49-F238E27FC236}">
                <a16:creationId xmlns:a16="http://schemas.microsoft.com/office/drawing/2014/main" id="{F71D9D3F-5569-42F0-9279-6389D2CCC77E}"/>
              </a:ext>
            </a:extLst>
          </p:cNvPr>
          <p:cNvSpPr>
            <a:spLocks noGrp="1"/>
          </p:cNvSpPr>
          <p:nvPr>
            <p:ph sz="half" idx="1"/>
          </p:nvPr>
        </p:nvSpPr>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likelihood of something unwelcome happening – </a:t>
            </a:r>
            <a:r>
              <a:rPr kumimoji="0" lang="en-US" sz="2800" b="0" i="0" u="none" strike="noStrike" kern="1200" cap="none" spc="0" normalizeH="0" baseline="0" noProof="0" dirty="0">
                <a:ln>
                  <a:noFill/>
                </a:ln>
                <a:solidFill>
                  <a:schemeClr val="bg1"/>
                </a:solidFill>
                <a:effectLst/>
                <a:uLnTx/>
                <a:uFillTx/>
                <a:latin typeface="Calibri" panose="020F0502020204030204"/>
                <a:ea typeface="+mn-ea"/>
                <a:cs typeface="+mn-cs"/>
              </a:rPr>
              <a:t>What if the fear worked in our favor?</a:t>
            </a:r>
          </a:p>
          <a:p>
            <a:pPr lvl="1">
              <a:spcBef>
                <a:spcPts val="1000"/>
              </a:spcBef>
              <a:buFont typeface="Arial" panose="020B0604020202020204" pitchFamily="34" charset="0"/>
              <a:buChar char="•"/>
              <a:defRPr/>
            </a:pPr>
            <a:r>
              <a:rPr kumimoji="0" lang="en-US" b="0" i="0" u="none" strike="noStrike" kern="1200" cap="none" spc="0" normalizeH="0" baseline="0" noProof="0" dirty="0">
                <a:ln>
                  <a:noFill/>
                </a:ln>
                <a:solidFill>
                  <a:schemeClr val="bg1"/>
                </a:solidFill>
                <a:effectLst/>
                <a:uLnTx/>
                <a:uFillTx/>
                <a:latin typeface="Calibri" panose="020F0502020204030204"/>
                <a:ea typeface="+mn-ea"/>
                <a:cs typeface="+mn-cs"/>
              </a:rPr>
              <a:t>Business Closure</a:t>
            </a:r>
          </a:p>
          <a:p>
            <a:pPr lvl="1">
              <a:spcBef>
                <a:spcPts val="1000"/>
              </a:spcBef>
              <a:buFont typeface="Arial" panose="020B0604020202020204" pitchFamily="34" charset="0"/>
              <a:buChar char="•"/>
              <a:defRPr/>
            </a:pPr>
            <a:r>
              <a:rPr lang="en-US" dirty="0">
                <a:solidFill>
                  <a:schemeClr val="bg1"/>
                </a:solidFill>
                <a:latin typeface="Calibri" panose="020F0502020204030204"/>
              </a:rPr>
              <a:t>Losing Job</a:t>
            </a:r>
          </a:p>
          <a:p>
            <a:pPr lvl="1">
              <a:spcBef>
                <a:spcPts val="1000"/>
              </a:spcBef>
              <a:buFont typeface="Arial" panose="020B0604020202020204" pitchFamily="34" charset="0"/>
              <a:buChar char="•"/>
              <a:defRPr/>
            </a:pPr>
            <a:r>
              <a:rPr kumimoji="0" lang="en-US" b="0" i="0" u="none" strike="noStrike" kern="1200" cap="none" spc="0" normalizeH="0" baseline="0" noProof="0" dirty="0">
                <a:ln>
                  <a:noFill/>
                </a:ln>
                <a:solidFill>
                  <a:schemeClr val="bg1"/>
                </a:solidFill>
                <a:effectLst/>
                <a:uLnTx/>
                <a:uFillTx/>
                <a:latin typeface="Calibri" panose="020F0502020204030204"/>
                <a:ea typeface="+mn-ea"/>
                <a:cs typeface="+mn-cs"/>
              </a:rPr>
              <a:t>Income Decrease</a:t>
            </a:r>
          </a:p>
          <a:p>
            <a:pPr lvl="1">
              <a:spcBef>
                <a:spcPts val="1000"/>
              </a:spcBef>
              <a:buFont typeface="Arial" panose="020B0604020202020204" pitchFamily="34" charset="0"/>
              <a:buChar char="•"/>
              <a:defRPr/>
            </a:pPr>
            <a:r>
              <a:rPr lang="en-US" dirty="0">
                <a:solidFill>
                  <a:schemeClr val="bg1"/>
                </a:solidFill>
                <a:latin typeface="Calibri" panose="020F0502020204030204"/>
              </a:rPr>
              <a:t>Stock Market</a:t>
            </a:r>
            <a:endParaRPr kumimoji="0" lang="en-US" b="0" i="0" u="none" strike="noStrike" kern="1200" cap="none" spc="0" normalizeH="0" baseline="0" noProof="0" dirty="0">
              <a:ln>
                <a:noFill/>
              </a:ln>
              <a:solidFill>
                <a:schemeClr val="bg1"/>
              </a:solidFill>
              <a:effectLst/>
              <a:uLnTx/>
              <a:uFillTx/>
              <a:latin typeface="Calibri" panose="020F0502020204030204"/>
              <a:ea typeface="+mn-ea"/>
              <a:cs typeface="+mn-cs"/>
            </a:endParaRPr>
          </a:p>
          <a:p>
            <a:endParaRPr lang="en-US" dirty="0"/>
          </a:p>
        </p:txBody>
      </p:sp>
      <p:pic>
        <p:nvPicPr>
          <p:cNvPr id="11" name="Content Placeholder 10">
            <a:extLst>
              <a:ext uri="{FF2B5EF4-FFF2-40B4-BE49-F238E27FC236}">
                <a16:creationId xmlns:a16="http://schemas.microsoft.com/office/drawing/2014/main" id="{25B6E211-2BC4-48F8-A1DB-45F17319DD04}"/>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rcRect/>
          <a:stretch/>
        </p:blipFill>
        <p:spPr>
          <a:xfrm>
            <a:off x="6466114" y="2108718"/>
            <a:ext cx="3725636" cy="3153747"/>
          </a:xfrm>
        </p:spPr>
      </p:pic>
    </p:spTree>
    <p:extLst>
      <p:ext uri="{BB962C8B-B14F-4D97-AF65-F5344CB8AC3E}">
        <p14:creationId xmlns:p14="http://schemas.microsoft.com/office/powerpoint/2010/main" val="3271711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51276-0CF3-2242-8C8C-5340B9069363}"/>
              </a:ext>
            </a:extLst>
          </p:cNvPr>
          <p:cNvSpPr>
            <a:spLocks noGrp="1"/>
          </p:cNvSpPr>
          <p:nvPr>
            <p:ph type="title"/>
          </p:nvPr>
        </p:nvSpPr>
        <p:spPr/>
        <p:txBody>
          <a:bodyPr>
            <a:normAutofit/>
          </a:bodyPr>
          <a:lstStyle/>
          <a:p>
            <a:pPr algn="ctr"/>
            <a:r>
              <a:rPr lang="en-US" sz="4800" b="1" dirty="0">
                <a:solidFill>
                  <a:schemeClr val="bg1"/>
                </a:solidFill>
              </a:rPr>
              <a:t>If IT already happened . . . </a:t>
            </a:r>
          </a:p>
        </p:txBody>
      </p:sp>
      <p:sp>
        <p:nvSpPr>
          <p:cNvPr id="3" name="Content Placeholder 2">
            <a:extLst>
              <a:ext uri="{FF2B5EF4-FFF2-40B4-BE49-F238E27FC236}">
                <a16:creationId xmlns:a16="http://schemas.microsoft.com/office/drawing/2014/main" id="{FE933D5B-40FD-44B2-A5AF-B6E5B39FAB67}"/>
              </a:ext>
            </a:extLst>
          </p:cNvPr>
          <p:cNvSpPr>
            <a:spLocks noGrp="1"/>
          </p:cNvSpPr>
          <p:nvPr>
            <p:ph idx="1"/>
          </p:nvPr>
        </p:nvSpPr>
        <p:spPr>
          <a:xfrm>
            <a:off x="838200" y="2509935"/>
            <a:ext cx="10515600" cy="366702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sng" strike="noStrike" kern="1200" cap="none" spc="0" normalizeH="0" baseline="0" noProof="0" dirty="0">
                <a:ln>
                  <a:noFill/>
                </a:ln>
                <a:solidFill>
                  <a:prstClr val="black"/>
                </a:solidFill>
                <a:effectLst/>
                <a:uLnTx/>
                <a:uFillTx/>
                <a:latin typeface="Calibri" panose="020F0502020204030204"/>
                <a:ea typeface="+mn-ea"/>
                <a:cs typeface="+mn-cs"/>
              </a:rPr>
              <a:t>It may be easier to hand over the reins when we: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Trust the skill level of another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Trust that we will be heard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Trust our needs will be met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000" dirty="0">
                <a:solidFill>
                  <a:prstClr val="black"/>
                </a:solidFill>
                <a:latin typeface="Calibri" panose="020F0502020204030204"/>
              </a:rPr>
              <a:t>Trust the referral of another</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p>
        </p:txBody>
      </p:sp>
    </p:spTree>
    <p:extLst>
      <p:ext uri="{BB962C8B-B14F-4D97-AF65-F5344CB8AC3E}">
        <p14:creationId xmlns:p14="http://schemas.microsoft.com/office/powerpoint/2010/main" val="4271862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AED9C-9FE7-479A-91CB-105ED3BBC572}"/>
              </a:ext>
            </a:extLst>
          </p:cNvPr>
          <p:cNvSpPr>
            <a:spLocks noGrp="1"/>
          </p:cNvSpPr>
          <p:nvPr>
            <p:ph type="title"/>
          </p:nvPr>
        </p:nvSpPr>
        <p:spPr/>
        <p:txBody>
          <a:bodyPr>
            <a:normAutofit/>
          </a:bodyPr>
          <a:lstStyle/>
          <a:p>
            <a:pPr algn="ctr"/>
            <a:r>
              <a:rPr lang="en-US" sz="4800" b="1" dirty="0">
                <a:solidFill>
                  <a:schemeClr val="bg1"/>
                </a:solidFill>
              </a:rPr>
              <a:t>So . . .  if </a:t>
            </a:r>
            <a:r>
              <a:rPr lang="en-US" sz="8800" b="1" dirty="0">
                <a:solidFill>
                  <a:schemeClr val="bg1"/>
                </a:solidFill>
              </a:rPr>
              <a:t>IT</a:t>
            </a:r>
            <a:r>
              <a:rPr lang="en-US" sz="4800" b="1" dirty="0">
                <a:solidFill>
                  <a:schemeClr val="bg1"/>
                </a:solidFill>
              </a:rPr>
              <a:t> already happened??</a:t>
            </a:r>
          </a:p>
        </p:txBody>
      </p:sp>
      <p:sp>
        <p:nvSpPr>
          <p:cNvPr id="5" name="Text Placeholder 4">
            <a:extLst>
              <a:ext uri="{FF2B5EF4-FFF2-40B4-BE49-F238E27FC236}">
                <a16:creationId xmlns:a16="http://schemas.microsoft.com/office/drawing/2014/main" id="{CE281775-F4D6-4D46-8A4A-3758333A35E8}"/>
              </a:ext>
            </a:extLst>
          </p:cNvPr>
          <p:cNvSpPr>
            <a:spLocks noGrp="1"/>
          </p:cNvSpPr>
          <p:nvPr>
            <p:ph type="body" idx="1"/>
          </p:nvPr>
        </p:nvSpPr>
        <p:spPr>
          <a:xfrm>
            <a:off x="839788" y="1796099"/>
            <a:ext cx="4096945" cy="823912"/>
          </a:xfrm>
        </p:spPr>
        <p:txBody>
          <a:bodyPr>
            <a:normAutofit/>
          </a:bodyPr>
          <a:lstStyle/>
          <a:p>
            <a:pPr algn="ctr"/>
            <a:r>
              <a:rPr lang="en-US" sz="4000" dirty="0"/>
              <a:t>IT</a:t>
            </a:r>
          </a:p>
        </p:txBody>
      </p:sp>
      <p:sp>
        <p:nvSpPr>
          <p:cNvPr id="15" name="Content Placeholder 14">
            <a:extLst>
              <a:ext uri="{FF2B5EF4-FFF2-40B4-BE49-F238E27FC236}">
                <a16:creationId xmlns:a16="http://schemas.microsoft.com/office/drawing/2014/main" id="{F71D9D3F-5569-42F0-9279-6389D2CCC77E}"/>
              </a:ext>
            </a:extLst>
          </p:cNvPr>
          <p:cNvSpPr>
            <a:spLocks noGrp="1"/>
          </p:cNvSpPr>
          <p:nvPr>
            <p:ph sz="half" idx="2"/>
          </p:nvPr>
        </p:nvSpPr>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lvl="1">
              <a:spcBef>
                <a:spcPts val="1000"/>
              </a:spcBef>
              <a:buFont typeface="Arial" panose="020B0604020202020204" pitchFamily="34" charset="0"/>
              <a:buChar char="•"/>
              <a:defRPr/>
            </a:pPr>
            <a:r>
              <a:rPr kumimoji="0" lang="en-US" sz="2800" b="0" i="0" u="none" strike="noStrike" kern="1200" cap="none" spc="0" normalizeH="0" baseline="0" noProof="0" dirty="0">
                <a:ln>
                  <a:noFill/>
                </a:ln>
                <a:solidFill>
                  <a:schemeClr val="bg1"/>
                </a:solidFill>
                <a:effectLst/>
                <a:uLnTx/>
                <a:uFillTx/>
                <a:latin typeface="Calibri" panose="020F0502020204030204"/>
                <a:ea typeface="+mn-ea"/>
                <a:cs typeface="+mn-cs"/>
              </a:rPr>
              <a:t>Business Closure</a:t>
            </a:r>
          </a:p>
          <a:p>
            <a:pPr lvl="1">
              <a:spcBef>
                <a:spcPts val="1000"/>
              </a:spcBef>
              <a:buFont typeface="Arial" panose="020B0604020202020204" pitchFamily="34" charset="0"/>
              <a:buChar char="•"/>
              <a:defRPr/>
            </a:pPr>
            <a:r>
              <a:rPr lang="en-US" sz="2800" dirty="0">
                <a:solidFill>
                  <a:schemeClr val="bg1"/>
                </a:solidFill>
                <a:latin typeface="Calibri" panose="020F0502020204030204"/>
              </a:rPr>
              <a:t>Losing Job</a:t>
            </a:r>
          </a:p>
          <a:p>
            <a:pPr lvl="1">
              <a:spcBef>
                <a:spcPts val="1000"/>
              </a:spcBef>
              <a:buFont typeface="Arial" panose="020B0604020202020204" pitchFamily="34" charset="0"/>
              <a:buChar char="•"/>
              <a:defRPr/>
            </a:pPr>
            <a:r>
              <a:rPr kumimoji="0" lang="en-US" sz="2800" b="0" i="0" u="none" strike="noStrike" kern="1200" cap="none" spc="0" normalizeH="0" baseline="0" noProof="0" dirty="0">
                <a:ln>
                  <a:noFill/>
                </a:ln>
                <a:solidFill>
                  <a:schemeClr val="bg1"/>
                </a:solidFill>
                <a:effectLst/>
                <a:uLnTx/>
                <a:uFillTx/>
                <a:latin typeface="Calibri" panose="020F0502020204030204"/>
                <a:ea typeface="+mn-ea"/>
                <a:cs typeface="+mn-cs"/>
              </a:rPr>
              <a:t>Income Decrease</a:t>
            </a:r>
          </a:p>
          <a:p>
            <a:pPr lvl="1">
              <a:spcBef>
                <a:spcPts val="1000"/>
              </a:spcBef>
              <a:buFont typeface="Arial" panose="020B0604020202020204" pitchFamily="34" charset="0"/>
              <a:buChar char="•"/>
              <a:defRPr/>
            </a:pPr>
            <a:r>
              <a:rPr lang="en-US" sz="2800" dirty="0">
                <a:solidFill>
                  <a:schemeClr val="bg1"/>
                </a:solidFill>
                <a:latin typeface="Calibri" panose="020F0502020204030204"/>
              </a:rPr>
              <a:t>Stock Market</a:t>
            </a:r>
            <a:endParaRPr kumimoji="0" lang="en-US" sz="2800" b="0" i="0" u="none" strike="noStrike" kern="1200" cap="none" spc="0" normalizeH="0" baseline="0" noProof="0" dirty="0">
              <a:ln>
                <a:noFill/>
              </a:ln>
              <a:solidFill>
                <a:schemeClr val="bg1"/>
              </a:solidFill>
              <a:effectLst/>
              <a:uLnTx/>
              <a:uFillTx/>
              <a:latin typeface="Calibri" panose="020F0502020204030204"/>
              <a:ea typeface="+mn-ea"/>
              <a:cs typeface="+mn-cs"/>
            </a:endParaRPr>
          </a:p>
          <a:p>
            <a:endParaRPr lang="en-US" dirty="0"/>
          </a:p>
        </p:txBody>
      </p:sp>
      <p:sp>
        <p:nvSpPr>
          <p:cNvPr id="6" name="Text Placeholder 5">
            <a:extLst>
              <a:ext uri="{FF2B5EF4-FFF2-40B4-BE49-F238E27FC236}">
                <a16:creationId xmlns:a16="http://schemas.microsoft.com/office/drawing/2014/main" id="{9D1EB978-3E06-4531-9011-55458C7183BE}"/>
              </a:ext>
            </a:extLst>
          </p:cNvPr>
          <p:cNvSpPr>
            <a:spLocks noGrp="1"/>
          </p:cNvSpPr>
          <p:nvPr>
            <p:ph type="body" sz="quarter" idx="3"/>
          </p:nvPr>
        </p:nvSpPr>
        <p:spPr>
          <a:xfrm>
            <a:off x="5065159" y="1993321"/>
            <a:ext cx="6164494" cy="1253380"/>
          </a:xfrm>
        </p:spPr>
        <p:txBody>
          <a:bodyPr>
            <a:noAutofit/>
          </a:bodyPr>
          <a:lstStyle/>
          <a:p>
            <a:pPr algn="ctr"/>
            <a:r>
              <a:rPr lang="en-US" sz="4000" dirty="0">
                <a:solidFill>
                  <a:schemeClr val="bg1"/>
                </a:solidFill>
              </a:rPr>
              <a:t>Who sees our client First?</a:t>
            </a:r>
          </a:p>
          <a:p>
            <a:endParaRPr lang="en-US" sz="4000" dirty="0"/>
          </a:p>
        </p:txBody>
      </p:sp>
      <p:sp>
        <p:nvSpPr>
          <p:cNvPr id="4" name="Content Placeholder 3">
            <a:extLst>
              <a:ext uri="{FF2B5EF4-FFF2-40B4-BE49-F238E27FC236}">
                <a16:creationId xmlns:a16="http://schemas.microsoft.com/office/drawing/2014/main" id="{70DA7411-5E32-43D5-9440-2EFAAD586672}"/>
              </a:ext>
            </a:extLst>
          </p:cNvPr>
          <p:cNvSpPr>
            <a:spLocks noGrp="1"/>
          </p:cNvSpPr>
          <p:nvPr>
            <p:ph sz="quarter" idx="4"/>
          </p:nvPr>
        </p:nvSpPr>
        <p:spPr>
          <a:xfrm>
            <a:off x="5873069" y="2677886"/>
            <a:ext cx="4548673" cy="3511777"/>
          </a:xfrm>
        </p:spPr>
        <p:txBody>
          <a:bodyPr/>
          <a:lstStyle/>
          <a:p>
            <a:r>
              <a:rPr lang="en-US" dirty="0"/>
              <a:t>Outplacement</a:t>
            </a:r>
          </a:p>
          <a:p>
            <a:r>
              <a:rPr lang="en-US" dirty="0"/>
              <a:t>Professional Contacts</a:t>
            </a:r>
          </a:p>
          <a:p>
            <a:r>
              <a:rPr lang="en-US" dirty="0"/>
              <a:t>Former Clients</a:t>
            </a:r>
          </a:p>
          <a:p>
            <a:r>
              <a:rPr lang="en-US" dirty="0"/>
              <a:t>Friends/Family</a:t>
            </a:r>
          </a:p>
          <a:p>
            <a:r>
              <a:rPr lang="en-US" dirty="0"/>
              <a:t>Other</a:t>
            </a:r>
          </a:p>
          <a:p>
            <a:r>
              <a:rPr lang="en-US" dirty="0"/>
              <a:t>Current Clients</a:t>
            </a:r>
          </a:p>
        </p:txBody>
      </p:sp>
    </p:spTree>
    <p:extLst>
      <p:ext uri="{BB962C8B-B14F-4D97-AF65-F5344CB8AC3E}">
        <p14:creationId xmlns:p14="http://schemas.microsoft.com/office/powerpoint/2010/main" val="302918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05EF0-77F9-4DE5-8900-E9541B165094}"/>
              </a:ext>
            </a:extLst>
          </p:cNvPr>
          <p:cNvSpPr>
            <a:spLocks noGrp="1"/>
          </p:cNvSpPr>
          <p:nvPr>
            <p:ph type="title"/>
          </p:nvPr>
        </p:nvSpPr>
        <p:spPr>
          <a:xfrm>
            <a:off x="1901348" y="169916"/>
            <a:ext cx="8769220" cy="1325563"/>
          </a:xfrm>
        </p:spPr>
        <p:txBody>
          <a:bodyPr>
            <a:normAutofit/>
          </a:bodyPr>
          <a:lstStyle/>
          <a:p>
            <a:pPr algn="ctr"/>
            <a:r>
              <a:rPr lang="en-US" sz="4800" b="1" dirty="0">
                <a:solidFill>
                  <a:schemeClr val="bg1"/>
                </a:solidFill>
              </a:rPr>
              <a:t>We Know</a:t>
            </a:r>
          </a:p>
        </p:txBody>
      </p:sp>
      <p:sp>
        <p:nvSpPr>
          <p:cNvPr id="3" name="Content Placeholder 2">
            <a:extLst>
              <a:ext uri="{FF2B5EF4-FFF2-40B4-BE49-F238E27FC236}">
                <a16:creationId xmlns:a16="http://schemas.microsoft.com/office/drawing/2014/main" id="{1253D99F-7A5B-4C17-88F0-F862E8FD508F}"/>
              </a:ext>
            </a:extLst>
          </p:cNvPr>
          <p:cNvSpPr>
            <a:spLocks noGrp="1"/>
          </p:cNvSpPr>
          <p:nvPr>
            <p:ph idx="1"/>
          </p:nvPr>
        </p:nvSpPr>
        <p:spPr/>
        <p:txBody>
          <a:bodyPr>
            <a:normAutofit fontScale="92500" lnSpcReduction="10000"/>
          </a:bodyPr>
          <a:lstStyle/>
          <a:p>
            <a:pPr marL="0" indent="0">
              <a:buNone/>
            </a:pPr>
            <a:r>
              <a:rPr lang="en-US" sz="3600" b="1" dirty="0" err="1"/>
              <a:t>FranNets</a:t>
            </a:r>
            <a:r>
              <a:rPr lang="en-US" sz="3600" b="1" dirty="0"/>
              <a:t> two Highest Deal sources by FAR are </a:t>
            </a:r>
            <a:r>
              <a:rPr lang="en-US" sz="3600" b="1" dirty="0">
                <a:solidFill>
                  <a:srgbClr val="FF0000"/>
                </a:solidFill>
              </a:rPr>
              <a:t>Outplacement and Referrals</a:t>
            </a:r>
          </a:p>
          <a:p>
            <a:pPr marL="0" indent="0">
              <a:buNone/>
            </a:pPr>
            <a:endParaRPr lang="en-US" dirty="0"/>
          </a:p>
          <a:p>
            <a:pPr marL="0" indent="0">
              <a:buNone/>
            </a:pPr>
            <a:r>
              <a:rPr lang="en-US" sz="3500" dirty="0"/>
              <a:t>1.  Outplacement</a:t>
            </a:r>
            <a:r>
              <a:rPr lang="en-US" dirty="0"/>
              <a:t> – the firms</a:t>
            </a:r>
          </a:p>
          <a:p>
            <a:pPr marL="0" indent="0">
              <a:buNone/>
            </a:pPr>
            <a:r>
              <a:rPr lang="en-US" sz="3500" dirty="0"/>
              <a:t>2.  Referrals</a:t>
            </a:r>
          </a:p>
          <a:p>
            <a:pPr lvl="1"/>
            <a:r>
              <a:rPr lang="en-US" dirty="0"/>
              <a:t>Professional Contacts</a:t>
            </a:r>
          </a:p>
          <a:p>
            <a:pPr lvl="1"/>
            <a:r>
              <a:rPr lang="en-US" dirty="0"/>
              <a:t>Former Clients</a:t>
            </a:r>
          </a:p>
          <a:p>
            <a:pPr lvl="1"/>
            <a:r>
              <a:rPr lang="en-US" dirty="0"/>
              <a:t>Friends/Family</a:t>
            </a:r>
          </a:p>
          <a:p>
            <a:pPr lvl="1"/>
            <a:r>
              <a:rPr lang="en-US" dirty="0"/>
              <a:t>Other</a:t>
            </a:r>
          </a:p>
          <a:p>
            <a:pPr lvl="1"/>
            <a:r>
              <a:rPr lang="en-US" dirty="0"/>
              <a:t>Current Clients</a:t>
            </a:r>
          </a:p>
          <a:p>
            <a:pPr marL="0" indent="0">
              <a:buNone/>
            </a:pPr>
            <a:endParaRPr lang="en-US" dirty="0"/>
          </a:p>
        </p:txBody>
      </p:sp>
    </p:spTree>
    <p:extLst>
      <p:ext uri="{BB962C8B-B14F-4D97-AF65-F5344CB8AC3E}">
        <p14:creationId xmlns:p14="http://schemas.microsoft.com/office/powerpoint/2010/main" val="3373084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05EF0-77F9-4DE5-8900-E9541B165094}"/>
              </a:ext>
            </a:extLst>
          </p:cNvPr>
          <p:cNvSpPr>
            <a:spLocks noGrp="1"/>
          </p:cNvSpPr>
          <p:nvPr>
            <p:ph type="title"/>
          </p:nvPr>
        </p:nvSpPr>
        <p:spPr>
          <a:xfrm>
            <a:off x="780836" y="365125"/>
            <a:ext cx="10572964" cy="1325563"/>
          </a:xfrm>
        </p:spPr>
        <p:txBody>
          <a:bodyPr>
            <a:normAutofit/>
          </a:bodyPr>
          <a:lstStyle/>
          <a:p>
            <a:pPr algn="ctr"/>
            <a:r>
              <a:rPr lang="en-US" sz="4800" b="1" dirty="0">
                <a:solidFill>
                  <a:schemeClr val="bg1"/>
                </a:solidFill>
              </a:rPr>
              <a:t>Outplacement and Referrals</a:t>
            </a:r>
          </a:p>
        </p:txBody>
      </p:sp>
      <p:sp>
        <p:nvSpPr>
          <p:cNvPr id="3" name="Content Placeholder 2">
            <a:extLst>
              <a:ext uri="{FF2B5EF4-FFF2-40B4-BE49-F238E27FC236}">
                <a16:creationId xmlns:a16="http://schemas.microsoft.com/office/drawing/2014/main" id="{1253D99F-7A5B-4C17-88F0-F862E8FD508F}"/>
              </a:ext>
            </a:extLst>
          </p:cNvPr>
          <p:cNvSpPr>
            <a:spLocks noGrp="1"/>
          </p:cNvSpPr>
          <p:nvPr>
            <p:ph idx="1"/>
          </p:nvPr>
        </p:nvSpPr>
        <p:spPr>
          <a:xfrm>
            <a:off x="364733" y="2313991"/>
            <a:ext cx="11429999" cy="3862971"/>
          </a:xfrm>
        </p:spPr>
        <p:txBody>
          <a:bodyPr>
            <a:normAutofit lnSpcReduction="10000"/>
          </a:bodyPr>
          <a:lstStyle/>
          <a:p>
            <a:pPr marL="0" indent="0">
              <a:buNone/>
            </a:pPr>
            <a:r>
              <a:rPr lang="en-US" sz="3600" b="1" dirty="0"/>
              <a:t>How can we get thru the fear to get more leads?</a:t>
            </a:r>
            <a:endParaRPr lang="en-US" sz="2600" b="1" dirty="0"/>
          </a:p>
          <a:p>
            <a:r>
              <a:rPr lang="en-US" sz="2600" b="1" dirty="0"/>
              <a:t> 	</a:t>
            </a:r>
            <a:r>
              <a:rPr lang="en-US" sz="2600" dirty="0"/>
              <a:t>Take the process back a step to the referral source</a:t>
            </a:r>
          </a:p>
          <a:p>
            <a:r>
              <a:rPr lang="en-US" sz="2600" dirty="0"/>
              <a:t>	Look through your past years.  Are some of your referral partners quiet</a:t>
            </a:r>
            <a:r>
              <a:rPr lang="en-US" sz="2400" dirty="0"/>
              <a:t> now 	due to </a:t>
            </a:r>
            <a:r>
              <a:rPr lang="en-US" sz="2400" dirty="0" err="1"/>
              <a:t>Covid</a:t>
            </a:r>
            <a:r>
              <a:rPr lang="en-US" sz="2400" dirty="0"/>
              <a:t>?</a:t>
            </a:r>
          </a:p>
          <a:p>
            <a:r>
              <a:rPr lang="en-US" sz="2400" dirty="0"/>
              <a:t>	If they are fearful of the market/industry – no referrals</a:t>
            </a:r>
          </a:p>
          <a:p>
            <a:r>
              <a:rPr lang="en-US" sz="2400" dirty="0"/>
              <a:t>	Drip on our Referral Partners</a:t>
            </a:r>
          </a:p>
          <a:p>
            <a:pPr lvl="2"/>
            <a:r>
              <a:rPr lang="en-US" sz="2400" dirty="0"/>
              <a:t>Take the stories back to the origin ( Outplacement &amp; Referral )</a:t>
            </a:r>
          </a:p>
          <a:p>
            <a:pPr marL="0" indent="0">
              <a:buNone/>
            </a:pPr>
            <a:endParaRPr lang="en-US" sz="2400" dirty="0"/>
          </a:p>
          <a:p>
            <a:pPr marL="0" indent="0">
              <a:buNone/>
            </a:pPr>
            <a:r>
              <a:rPr lang="en-US" sz="2400" b="1" dirty="0"/>
              <a:t>	</a:t>
            </a:r>
          </a:p>
          <a:p>
            <a:pPr marL="0" indent="0">
              <a:buNone/>
            </a:pPr>
            <a:endParaRPr lang="en-US" sz="2400" dirty="0"/>
          </a:p>
          <a:p>
            <a:pPr marL="1143000" marR="0" lvl="2" indent="-228600" algn="l" defTabSz="914400" rtl="0" eaLnBrk="1" fontAlgn="auto" latinLnBrk="0" hangingPunct="1">
              <a:lnSpc>
                <a:spcPct val="90000"/>
              </a:lnSpc>
              <a:spcBef>
                <a:spcPts val="500"/>
              </a:spcBef>
              <a:spcAft>
                <a:spcPts val="0"/>
              </a:spcAft>
              <a:buClrTx/>
              <a:buSzTx/>
              <a:buFont typeface="Arial"/>
              <a:buChar char="•"/>
              <a:tabLst/>
              <a:defRPr/>
            </a:pPr>
            <a:endParaRPr lang="en-US" dirty="0"/>
          </a:p>
          <a:p>
            <a:pPr lvl="2"/>
            <a:endParaRPr lang="en-US" dirty="0"/>
          </a:p>
          <a:p>
            <a:pPr lvl="2"/>
            <a:endParaRPr lang="en-US" dirty="0"/>
          </a:p>
        </p:txBody>
      </p:sp>
    </p:spTree>
    <p:extLst>
      <p:ext uri="{BB962C8B-B14F-4D97-AF65-F5344CB8AC3E}">
        <p14:creationId xmlns:p14="http://schemas.microsoft.com/office/powerpoint/2010/main" val="1548090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05EF0-77F9-4DE5-8900-E9541B165094}"/>
              </a:ext>
            </a:extLst>
          </p:cNvPr>
          <p:cNvSpPr>
            <a:spLocks noGrp="1"/>
          </p:cNvSpPr>
          <p:nvPr>
            <p:ph type="title"/>
          </p:nvPr>
        </p:nvSpPr>
        <p:spPr>
          <a:xfrm>
            <a:off x="2584580" y="365125"/>
            <a:ext cx="8769220" cy="1325563"/>
          </a:xfrm>
        </p:spPr>
        <p:txBody>
          <a:bodyPr>
            <a:normAutofit/>
          </a:bodyPr>
          <a:lstStyle/>
          <a:p>
            <a:r>
              <a:rPr lang="en-US" sz="4800" b="1" dirty="0">
                <a:solidFill>
                  <a:schemeClr val="bg1"/>
                </a:solidFill>
              </a:rPr>
              <a:t>Outplacement and Referrals</a:t>
            </a:r>
          </a:p>
        </p:txBody>
      </p:sp>
      <p:sp>
        <p:nvSpPr>
          <p:cNvPr id="3" name="Content Placeholder 2">
            <a:extLst>
              <a:ext uri="{FF2B5EF4-FFF2-40B4-BE49-F238E27FC236}">
                <a16:creationId xmlns:a16="http://schemas.microsoft.com/office/drawing/2014/main" id="{1253D99F-7A5B-4C17-88F0-F862E8FD508F}"/>
              </a:ext>
            </a:extLst>
          </p:cNvPr>
          <p:cNvSpPr>
            <a:spLocks noGrp="1"/>
          </p:cNvSpPr>
          <p:nvPr>
            <p:ph idx="1"/>
          </p:nvPr>
        </p:nvSpPr>
        <p:spPr/>
        <p:txBody>
          <a:bodyPr>
            <a:normAutofit fontScale="85000" lnSpcReduction="10000"/>
          </a:bodyPr>
          <a:lstStyle/>
          <a:p>
            <a:pPr marL="0" indent="0">
              <a:buNone/>
            </a:pPr>
            <a:r>
              <a:rPr lang="en-US" sz="3600" b="1" dirty="0"/>
              <a:t>How can we get thru the fear to get more leads? </a:t>
            </a:r>
            <a:endParaRPr lang="en-US" sz="3600" b="1" dirty="0">
              <a:solidFill>
                <a:srgbClr val="FF0000"/>
              </a:solidFill>
            </a:endParaRPr>
          </a:p>
          <a:p>
            <a:pPr marL="0" indent="0">
              <a:buNone/>
            </a:pPr>
            <a:endParaRPr lang="en-US" dirty="0"/>
          </a:p>
          <a:p>
            <a:r>
              <a:rPr lang="en-US" dirty="0"/>
              <a:t>We can speak with our partners directly about how we are overcoming the fears</a:t>
            </a:r>
          </a:p>
          <a:p>
            <a:pPr lvl="1"/>
            <a:r>
              <a:rPr lang="en-US" sz="2600" dirty="0"/>
              <a:t>Franchises are not failing</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Concepts pivoting during </a:t>
            </a:r>
            <a:r>
              <a:rPr kumimoji="0" lang="en-US" sz="2600" b="0" i="0" u="none" strike="noStrike" kern="1200" cap="none" spc="0" normalizeH="0" baseline="0" noProof="0" dirty="0" err="1">
                <a:ln>
                  <a:noFill/>
                </a:ln>
                <a:solidFill>
                  <a:prstClr val="black"/>
                </a:solidFill>
                <a:effectLst/>
                <a:uLnTx/>
                <a:uFillTx/>
                <a:latin typeface="Calibri" panose="020F0502020204030204"/>
                <a:ea typeface="+mn-ea"/>
                <a:cs typeface="+mn-cs"/>
              </a:rPr>
              <a:t>Covid</a:t>
            </a: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143000" marR="0" lvl="2"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Fitness – online programing</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Industries growing during </a:t>
            </a:r>
            <a:r>
              <a:rPr kumimoji="0" lang="en-US" sz="2600" b="0" i="0" u="none" strike="noStrike" kern="1200" cap="none" spc="0" normalizeH="0" baseline="0" noProof="0" dirty="0" err="1">
                <a:ln>
                  <a:noFill/>
                </a:ln>
                <a:solidFill>
                  <a:prstClr val="black"/>
                </a:solidFill>
                <a:effectLst/>
                <a:uLnTx/>
                <a:uFillTx/>
                <a:latin typeface="Calibri" panose="020F0502020204030204"/>
                <a:ea typeface="+mn-ea"/>
                <a:cs typeface="+mn-cs"/>
              </a:rPr>
              <a:t>Covid</a:t>
            </a: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143000" marR="0" lvl="2"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Food, home services</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Proven Systems</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Success Stories</a:t>
            </a:r>
          </a:p>
          <a:p>
            <a:pPr lvl="2">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Of their past referrals who are doing well</a:t>
            </a:r>
          </a:p>
          <a:p>
            <a:pPr marL="1143000" marR="0" lvl="2"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Current Clients  - or Bio’s Chris &amp; </a:t>
            </a:r>
            <a:r>
              <a:rPr kumimoji="0" lang="en-US" sz="2600" b="0" i="0" u="none" strike="noStrike" kern="1200" cap="none" spc="0" normalizeH="0" baseline="0" noProof="0" dirty="0" err="1">
                <a:ln>
                  <a:noFill/>
                </a:ln>
                <a:solidFill>
                  <a:prstClr val="black"/>
                </a:solidFill>
                <a:effectLst/>
                <a:uLnTx/>
                <a:uFillTx/>
                <a:latin typeface="Calibri" panose="020F0502020204030204"/>
                <a:ea typeface="+mn-ea"/>
                <a:cs typeface="+mn-cs"/>
              </a:rPr>
              <a:t>Liann</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are putting out there.</a:t>
            </a:r>
          </a:p>
          <a:p>
            <a:pPr marL="1143000" marR="0" lvl="2" indent="-228600" algn="l" defTabSz="914400" rtl="0" eaLnBrk="1" fontAlgn="auto" latinLnBrk="0" hangingPunct="1">
              <a:lnSpc>
                <a:spcPct val="90000"/>
              </a:lnSpc>
              <a:spcBef>
                <a:spcPts val="500"/>
              </a:spcBef>
              <a:spcAft>
                <a:spcPts val="0"/>
              </a:spcAft>
              <a:buClrTx/>
              <a:buSzTx/>
              <a:buFont typeface="Arial"/>
              <a:buChar char="•"/>
              <a:tabLst/>
              <a:defRPr/>
            </a:pPr>
            <a:endParaRPr lang="en-US" dirty="0"/>
          </a:p>
          <a:p>
            <a:pPr lvl="2"/>
            <a:endParaRPr lang="en-US" dirty="0"/>
          </a:p>
          <a:p>
            <a:pPr lvl="2"/>
            <a:endParaRPr lang="en-US" dirty="0"/>
          </a:p>
        </p:txBody>
      </p:sp>
    </p:spTree>
    <p:extLst>
      <p:ext uri="{BB962C8B-B14F-4D97-AF65-F5344CB8AC3E}">
        <p14:creationId xmlns:p14="http://schemas.microsoft.com/office/powerpoint/2010/main" val="3465262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05EF0-77F9-4DE5-8900-E9541B165094}"/>
              </a:ext>
            </a:extLst>
          </p:cNvPr>
          <p:cNvSpPr>
            <a:spLocks noGrp="1"/>
          </p:cNvSpPr>
          <p:nvPr>
            <p:ph type="title"/>
          </p:nvPr>
        </p:nvSpPr>
        <p:spPr>
          <a:xfrm>
            <a:off x="2584580" y="365125"/>
            <a:ext cx="8769220" cy="1325563"/>
          </a:xfrm>
        </p:spPr>
        <p:txBody>
          <a:bodyPr>
            <a:normAutofit/>
          </a:bodyPr>
          <a:lstStyle/>
          <a:p>
            <a:r>
              <a:rPr lang="en-US" sz="4800" b="1" dirty="0">
                <a:solidFill>
                  <a:schemeClr val="bg1"/>
                </a:solidFill>
              </a:rPr>
              <a:t>Outplacement and Referrals</a:t>
            </a:r>
          </a:p>
        </p:txBody>
      </p:sp>
      <p:sp>
        <p:nvSpPr>
          <p:cNvPr id="3" name="Content Placeholder 2">
            <a:extLst>
              <a:ext uri="{FF2B5EF4-FFF2-40B4-BE49-F238E27FC236}">
                <a16:creationId xmlns:a16="http://schemas.microsoft.com/office/drawing/2014/main" id="{1253D99F-7A5B-4C17-88F0-F862E8FD508F}"/>
              </a:ext>
            </a:extLst>
          </p:cNvPr>
          <p:cNvSpPr>
            <a:spLocks noGrp="1"/>
          </p:cNvSpPr>
          <p:nvPr>
            <p:ph idx="1"/>
          </p:nvPr>
        </p:nvSpPr>
        <p:spPr>
          <a:xfrm>
            <a:off x="838200" y="2024743"/>
            <a:ext cx="10515600" cy="4152219"/>
          </a:xfrm>
        </p:spPr>
        <p:txBody>
          <a:bodyPr>
            <a:normAutofit/>
          </a:bodyPr>
          <a:lstStyle/>
          <a:p>
            <a:pPr marL="0" indent="0">
              <a:buNone/>
            </a:pPr>
            <a:r>
              <a:rPr lang="en-US" sz="3600" b="1" dirty="0"/>
              <a:t>How can we get thru the fear to get more leads? </a:t>
            </a:r>
            <a:endParaRPr lang="en-US" sz="3600" b="1" dirty="0">
              <a:solidFill>
                <a:srgbClr val="FF0000"/>
              </a:solidFill>
            </a:endParaRPr>
          </a:p>
          <a:p>
            <a:endParaRPr lang="en-US" dirty="0"/>
          </a:p>
          <a:p>
            <a:r>
              <a:rPr lang="en-US" dirty="0"/>
              <a:t>Follow Up with referral partner as client moves thru the process – </a:t>
            </a:r>
            <a:r>
              <a:rPr lang="en-US" dirty="0" err="1"/>
              <a:t>ie</a:t>
            </a:r>
            <a:r>
              <a:rPr lang="en-US" dirty="0"/>
              <a:t>. </a:t>
            </a:r>
          </a:p>
          <a:p>
            <a:pPr lvl="1"/>
            <a:r>
              <a:rPr lang="en-US" dirty="0">
                <a:solidFill>
                  <a:schemeClr val="bg1"/>
                </a:solidFill>
              </a:rPr>
              <a:t>High Touch for the referral partner</a:t>
            </a:r>
          </a:p>
          <a:p>
            <a:pPr lvl="1"/>
            <a:r>
              <a:rPr lang="en-US" dirty="0"/>
              <a:t>Referral fees or ‘landing’ baskets for Outplacement</a:t>
            </a:r>
          </a:p>
          <a:p>
            <a:pPr lvl="1"/>
            <a:r>
              <a:rPr lang="en-US" dirty="0"/>
              <a:t>Client Success stories </a:t>
            </a:r>
          </a:p>
          <a:p>
            <a:pPr lvl="2"/>
            <a:r>
              <a:rPr lang="en-US" dirty="0"/>
              <a:t>Make it easier for them – place a story on their letterhead or joint brand</a:t>
            </a:r>
          </a:p>
          <a:p>
            <a:pPr lvl="2"/>
            <a:r>
              <a:rPr lang="en-US" dirty="0"/>
              <a:t>Use data that relates to your geography</a:t>
            </a:r>
          </a:p>
          <a:p>
            <a:pPr lvl="3"/>
            <a:r>
              <a:rPr lang="en-US" dirty="0"/>
              <a:t>Swimming pool starts</a:t>
            </a:r>
          </a:p>
          <a:p>
            <a:pPr lvl="3"/>
            <a:r>
              <a:rPr lang="en-US" dirty="0"/>
              <a:t>Essential businesses in your state</a:t>
            </a:r>
          </a:p>
          <a:p>
            <a:pPr marL="1143000" marR="0" lvl="2" indent="-228600" algn="l" defTabSz="914400" rtl="0" eaLnBrk="1" fontAlgn="auto" latinLnBrk="0" hangingPunct="1">
              <a:lnSpc>
                <a:spcPct val="90000"/>
              </a:lnSpc>
              <a:spcBef>
                <a:spcPts val="500"/>
              </a:spcBef>
              <a:spcAft>
                <a:spcPts val="0"/>
              </a:spcAft>
              <a:buClrTx/>
              <a:buSzTx/>
              <a:buFont typeface="Arial"/>
              <a:buChar char="•"/>
              <a:tabLst/>
              <a:defRPr/>
            </a:pPr>
            <a:endParaRPr lang="en-US" dirty="0"/>
          </a:p>
          <a:p>
            <a:pPr lvl="2"/>
            <a:endParaRPr lang="en-US" dirty="0"/>
          </a:p>
          <a:p>
            <a:pPr lvl="2"/>
            <a:endParaRPr lang="en-US" dirty="0"/>
          </a:p>
        </p:txBody>
      </p:sp>
    </p:spTree>
    <p:extLst>
      <p:ext uri="{BB962C8B-B14F-4D97-AF65-F5344CB8AC3E}">
        <p14:creationId xmlns:p14="http://schemas.microsoft.com/office/powerpoint/2010/main" val="3253988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51276-0CF3-2242-8C8C-5340B9069363}"/>
              </a:ext>
            </a:extLst>
          </p:cNvPr>
          <p:cNvSpPr>
            <a:spLocks noGrp="1"/>
          </p:cNvSpPr>
          <p:nvPr>
            <p:ph type="title"/>
          </p:nvPr>
        </p:nvSpPr>
        <p:spPr>
          <a:xfrm>
            <a:off x="231169" y="365125"/>
            <a:ext cx="11501919" cy="1325563"/>
          </a:xfrm>
        </p:spPr>
        <p:txBody>
          <a:bodyPr>
            <a:normAutofit/>
          </a:bodyPr>
          <a:lstStyle/>
          <a:p>
            <a:r>
              <a:rPr lang="en-US" sz="4000" b="1" i="0" dirty="0">
                <a:solidFill>
                  <a:schemeClr val="bg1"/>
                </a:solidFill>
                <a:effectLst/>
                <a:latin typeface="+mn-lt"/>
              </a:rPr>
              <a:t>Extraordinary </a:t>
            </a:r>
            <a:r>
              <a:rPr lang="en-US" sz="4000" b="1" dirty="0">
                <a:solidFill>
                  <a:schemeClr val="bg1"/>
                </a:solidFill>
                <a:latin typeface="+mn-lt"/>
              </a:rPr>
              <a:t>T</a:t>
            </a:r>
            <a:r>
              <a:rPr lang="en-US" sz="4000" b="1" i="0" dirty="0">
                <a:solidFill>
                  <a:schemeClr val="bg1"/>
                </a:solidFill>
                <a:effectLst/>
                <a:latin typeface="+mn-lt"/>
              </a:rPr>
              <a:t>imes </a:t>
            </a:r>
            <a:r>
              <a:rPr lang="en-US" sz="4000" b="1" dirty="0">
                <a:solidFill>
                  <a:schemeClr val="bg1"/>
                </a:solidFill>
                <a:latin typeface="+mn-lt"/>
              </a:rPr>
              <a:t>C</a:t>
            </a:r>
            <a:r>
              <a:rPr lang="en-US" sz="4000" b="1" i="0" dirty="0">
                <a:solidFill>
                  <a:schemeClr val="bg1"/>
                </a:solidFill>
                <a:effectLst/>
                <a:latin typeface="+mn-lt"/>
              </a:rPr>
              <a:t>all For Extraordinary Measures</a:t>
            </a:r>
            <a:endParaRPr lang="en-US" sz="4000" b="1" dirty="0">
              <a:solidFill>
                <a:schemeClr val="bg1"/>
              </a:solidFill>
              <a:latin typeface="+mn-lt"/>
            </a:endParaRPr>
          </a:p>
        </p:txBody>
      </p:sp>
      <p:sp>
        <p:nvSpPr>
          <p:cNvPr id="4" name="Content Placeholder 3">
            <a:extLst>
              <a:ext uri="{FF2B5EF4-FFF2-40B4-BE49-F238E27FC236}">
                <a16:creationId xmlns:a16="http://schemas.microsoft.com/office/drawing/2014/main" id="{94045FFC-66B8-4E83-AF02-CEE93A8026C3}"/>
              </a:ext>
            </a:extLst>
          </p:cNvPr>
          <p:cNvSpPr>
            <a:spLocks noGrp="1"/>
          </p:cNvSpPr>
          <p:nvPr>
            <p:ph idx="1"/>
          </p:nvPr>
        </p:nvSpPr>
        <p:spPr/>
        <p:txBody>
          <a:bodyPr/>
          <a:lstStyle/>
          <a:p>
            <a:r>
              <a:rPr lang="en-US" dirty="0"/>
              <a:t>Take our process back a step to the referral partner</a:t>
            </a:r>
          </a:p>
          <a:p>
            <a:r>
              <a:rPr lang="en-US" dirty="0"/>
              <a:t>Leverage </a:t>
            </a:r>
            <a:r>
              <a:rPr lang="en-US" dirty="0">
                <a:solidFill>
                  <a:schemeClr val="bg1"/>
                </a:solidFill>
              </a:rPr>
              <a:t>ALL</a:t>
            </a:r>
            <a:r>
              <a:rPr lang="en-US" dirty="0"/>
              <a:t> of the </a:t>
            </a:r>
            <a:r>
              <a:rPr lang="en-US" dirty="0" err="1"/>
              <a:t>FranNet</a:t>
            </a:r>
            <a:r>
              <a:rPr lang="en-US" dirty="0"/>
              <a:t> tool Box</a:t>
            </a:r>
          </a:p>
          <a:p>
            <a:pPr lvl="1"/>
            <a:r>
              <a:rPr lang="en-US" dirty="0"/>
              <a:t>Be the Consultant, not the sales person</a:t>
            </a:r>
          </a:p>
          <a:p>
            <a:pPr lvl="1"/>
            <a:r>
              <a:rPr lang="en-US" dirty="0"/>
              <a:t>Buyer Motives are what the Values most</a:t>
            </a:r>
          </a:p>
          <a:p>
            <a:pPr lvl="1"/>
            <a:r>
              <a:rPr lang="en-US" dirty="0"/>
              <a:t>Hierarchy of Values lists; in order the client’s values</a:t>
            </a:r>
          </a:p>
          <a:p>
            <a:pPr lvl="1"/>
            <a:r>
              <a:rPr lang="en-US" dirty="0"/>
              <a:t>Wild Cards = possible pain</a:t>
            </a:r>
          </a:p>
          <a:p>
            <a:pPr lvl="1"/>
            <a:r>
              <a:rPr lang="en-US" dirty="0"/>
              <a:t>Meta programs – tell us how the client processes, learns and makes decisions</a:t>
            </a:r>
          </a:p>
          <a:p>
            <a:pPr lvl="1"/>
            <a:r>
              <a:rPr lang="en-US" dirty="0"/>
              <a:t>Fear Report to understand what resources the client has available</a:t>
            </a:r>
          </a:p>
          <a:p>
            <a:pPr lvl="1"/>
            <a:r>
              <a:rPr lang="en-US" dirty="0"/>
              <a:t>Use the comfort zone to leverage the pain/fears</a:t>
            </a:r>
          </a:p>
          <a:p>
            <a:pPr lvl="1"/>
            <a:endParaRPr lang="en-US" dirty="0"/>
          </a:p>
          <a:p>
            <a:pPr marL="457200" lvl="1" indent="0">
              <a:buNone/>
            </a:pPr>
            <a:endParaRPr lang="en-US" dirty="0"/>
          </a:p>
        </p:txBody>
      </p:sp>
    </p:spTree>
    <p:extLst>
      <p:ext uri="{BB962C8B-B14F-4D97-AF65-F5344CB8AC3E}">
        <p14:creationId xmlns:p14="http://schemas.microsoft.com/office/powerpoint/2010/main" val="2852764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AED9C-9FE7-479A-91CB-105ED3BBC572}"/>
              </a:ext>
            </a:extLst>
          </p:cNvPr>
          <p:cNvSpPr>
            <a:spLocks noGrp="1"/>
          </p:cNvSpPr>
          <p:nvPr>
            <p:ph type="title"/>
          </p:nvPr>
        </p:nvSpPr>
        <p:spPr/>
        <p:txBody>
          <a:bodyPr>
            <a:normAutofit/>
          </a:bodyPr>
          <a:lstStyle/>
          <a:p>
            <a:pPr algn="ctr"/>
            <a:r>
              <a:rPr lang="en-US" sz="5400" b="1" dirty="0"/>
              <a:t>If I can review . . . Fear is . . . </a:t>
            </a:r>
          </a:p>
        </p:txBody>
      </p:sp>
      <p:sp>
        <p:nvSpPr>
          <p:cNvPr id="15" name="Content Placeholder 14">
            <a:extLst>
              <a:ext uri="{FF2B5EF4-FFF2-40B4-BE49-F238E27FC236}">
                <a16:creationId xmlns:a16="http://schemas.microsoft.com/office/drawing/2014/main" id="{F71D9D3F-5569-42F0-9279-6389D2CCC77E}"/>
              </a:ext>
            </a:extLst>
          </p:cNvPr>
          <p:cNvSpPr>
            <a:spLocks noGrp="1"/>
          </p:cNvSpPr>
          <p:nvPr>
            <p:ph sz="half" idx="1"/>
          </p:nvPr>
        </p:nvSpPr>
        <p:spPr>
          <a:xfrm>
            <a:off x="838200" y="1825625"/>
            <a:ext cx="6122542" cy="4351338"/>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The unwillingness to risk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A feeling of anxiety concerning the outcome of something, or the safety and well-being of someone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The likelihood of something unwelcome happening</a:t>
            </a:r>
            <a:endParaRPr lang="en-US" sz="3600" dirty="0"/>
          </a:p>
        </p:txBody>
      </p:sp>
      <p:pic>
        <p:nvPicPr>
          <p:cNvPr id="11" name="Content Placeholder 10">
            <a:extLst>
              <a:ext uri="{FF2B5EF4-FFF2-40B4-BE49-F238E27FC236}">
                <a16:creationId xmlns:a16="http://schemas.microsoft.com/office/drawing/2014/main" id="{25B6E211-2BC4-48F8-A1DB-45F17319DD04}"/>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34250" y="3048794"/>
            <a:ext cx="2857500" cy="1905000"/>
          </a:xfrm>
        </p:spPr>
      </p:pic>
    </p:spTree>
    <p:extLst>
      <p:ext uri="{BB962C8B-B14F-4D97-AF65-F5344CB8AC3E}">
        <p14:creationId xmlns:p14="http://schemas.microsoft.com/office/powerpoint/2010/main" val="1815408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DA86A8-2820-4549-80E7-DEFEF9A083A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277420" y="767835"/>
            <a:ext cx="7489371" cy="4722845"/>
          </a:xfrm>
          <a:prstGeom prst="rect">
            <a:avLst/>
          </a:prstGeom>
        </p:spPr>
      </p:pic>
    </p:spTree>
    <p:extLst>
      <p:ext uri="{BB962C8B-B14F-4D97-AF65-F5344CB8AC3E}">
        <p14:creationId xmlns:p14="http://schemas.microsoft.com/office/powerpoint/2010/main" val="3069461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AED9C-9FE7-479A-91CB-105ED3BBC572}"/>
              </a:ext>
            </a:extLst>
          </p:cNvPr>
          <p:cNvSpPr>
            <a:spLocks noGrp="1"/>
          </p:cNvSpPr>
          <p:nvPr>
            <p:ph type="title"/>
          </p:nvPr>
        </p:nvSpPr>
        <p:spPr/>
        <p:txBody>
          <a:bodyPr>
            <a:normAutofit/>
          </a:bodyPr>
          <a:lstStyle/>
          <a:p>
            <a:pPr algn="ctr"/>
            <a:r>
              <a:rPr lang="en-US" sz="5400" b="1" dirty="0"/>
              <a:t>What IF??</a:t>
            </a:r>
          </a:p>
        </p:txBody>
      </p:sp>
      <p:sp>
        <p:nvSpPr>
          <p:cNvPr id="15" name="Content Placeholder 14">
            <a:extLst>
              <a:ext uri="{FF2B5EF4-FFF2-40B4-BE49-F238E27FC236}">
                <a16:creationId xmlns:a16="http://schemas.microsoft.com/office/drawing/2014/main" id="{F71D9D3F-5569-42F0-9279-6389D2CCC77E}"/>
              </a:ext>
            </a:extLst>
          </p:cNvPr>
          <p:cNvSpPr>
            <a:spLocks noGrp="1"/>
          </p:cNvSpPr>
          <p:nvPr>
            <p:ph sz="half" idx="1"/>
          </p:nvPr>
        </p:nvSpPr>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likelihood of something unwelcome happening – </a:t>
            </a:r>
            <a:r>
              <a:rPr kumimoji="0" lang="en-US" sz="2800" b="0" i="0" u="none" strike="noStrike" kern="1200" cap="none" spc="0" normalizeH="0" baseline="0" noProof="0" dirty="0">
                <a:ln>
                  <a:noFill/>
                </a:ln>
                <a:solidFill>
                  <a:schemeClr val="bg1"/>
                </a:solidFill>
                <a:effectLst/>
                <a:uLnTx/>
                <a:uFillTx/>
                <a:latin typeface="Calibri" panose="020F0502020204030204"/>
                <a:ea typeface="+mn-ea"/>
                <a:cs typeface="+mn-cs"/>
              </a:rPr>
              <a:t>what if the fear worked in our favor?</a:t>
            </a:r>
          </a:p>
          <a:p>
            <a:pPr lvl="1">
              <a:spcBef>
                <a:spcPts val="1000"/>
              </a:spcBef>
              <a:buFont typeface="Arial" panose="020B0604020202020204" pitchFamily="34" charset="0"/>
              <a:buChar char="•"/>
              <a:defRPr/>
            </a:pPr>
            <a:r>
              <a:rPr kumimoji="0" lang="en-US" b="0" i="0" u="none" strike="noStrike" kern="1200" cap="none" spc="0" normalizeH="0" baseline="0" noProof="0" dirty="0">
                <a:ln>
                  <a:noFill/>
                </a:ln>
                <a:solidFill>
                  <a:schemeClr val="bg1"/>
                </a:solidFill>
                <a:effectLst/>
                <a:uLnTx/>
                <a:uFillTx/>
                <a:latin typeface="Calibri" panose="020F0502020204030204"/>
                <a:ea typeface="+mn-ea"/>
                <a:cs typeface="+mn-cs"/>
              </a:rPr>
              <a:t>Business Closure</a:t>
            </a:r>
          </a:p>
          <a:p>
            <a:pPr lvl="1">
              <a:spcBef>
                <a:spcPts val="1000"/>
              </a:spcBef>
              <a:buFont typeface="Arial" panose="020B0604020202020204" pitchFamily="34" charset="0"/>
              <a:buChar char="•"/>
              <a:defRPr/>
            </a:pPr>
            <a:r>
              <a:rPr lang="en-US" dirty="0">
                <a:solidFill>
                  <a:schemeClr val="bg1"/>
                </a:solidFill>
                <a:latin typeface="Calibri" panose="020F0502020204030204"/>
              </a:rPr>
              <a:t>Losing Job</a:t>
            </a:r>
          </a:p>
          <a:p>
            <a:pPr lvl="1">
              <a:spcBef>
                <a:spcPts val="1000"/>
              </a:spcBef>
              <a:buFont typeface="Arial" panose="020B0604020202020204" pitchFamily="34" charset="0"/>
              <a:buChar char="•"/>
              <a:defRPr/>
            </a:pPr>
            <a:r>
              <a:rPr kumimoji="0" lang="en-US" b="0" i="0" u="none" strike="noStrike" kern="1200" cap="none" spc="0" normalizeH="0" baseline="0" noProof="0" dirty="0">
                <a:ln>
                  <a:noFill/>
                </a:ln>
                <a:solidFill>
                  <a:schemeClr val="bg1"/>
                </a:solidFill>
                <a:effectLst/>
                <a:uLnTx/>
                <a:uFillTx/>
                <a:latin typeface="Calibri" panose="020F0502020204030204"/>
                <a:ea typeface="+mn-ea"/>
                <a:cs typeface="+mn-cs"/>
              </a:rPr>
              <a:t>Income Decrease</a:t>
            </a:r>
          </a:p>
          <a:p>
            <a:pPr lvl="1">
              <a:spcBef>
                <a:spcPts val="1000"/>
              </a:spcBef>
              <a:buFont typeface="Arial" panose="020B0604020202020204" pitchFamily="34" charset="0"/>
              <a:buChar char="•"/>
              <a:defRPr/>
            </a:pPr>
            <a:r>
              <a:rPr lang="en-US" dirty="0">
                <a:solidFill>
                  <a:schemeClr val="bg1"/>
                </a:solidFill>
                <a:latin typeface="Calibri" panose="020F0502020204030204"/>
              </a:rPr>
              <a:t>Stock Market</a:t>
            </a:r>
            <a:endParaRPr kumimoji="0" lang="en-US" b="0" i="0" u="none" strike="noStrike" kern="1200" cap="none" spc="0" normalizeH="0" baseline="0" noProof="0" dirty="0">
              <a:ln>
                <a:noFill/>
              </a:ln>
              <a:solidFill>
                <a:schemeClr val="bg1"/>
              </a:solidFill>
              <a:effectLst/>
              <a:uLnTx/>
              <a:uFillTx/>
              <a:latin typeface="Calibri" panose="020F0502020204030204"/>
              <a:ea typeface="+mn-ea"/>
              <a:cs typeface="+mn-cs"/>
            </a:endParaRPr>
          </a:p>
          <a:p>
            <a:endParaRPr lang="en-US" dirty="0"/>
          </a:p>
        </p:txBody>
      </p:sp>
      <p:pic>
        <p:nvPicPr>
          <p:cNvPr id="11" name="Content Placeholder 10">
            <a:extLst>
              <a:ext uri="{FF2B5EF4-FFF2-40B4-BE49-F238E27FC236}">
                <a16:creationId xmlns:a16="http://schemas.microsoft.com/office/drawing/2014/main" id="{25B6E211-2BC4-48F8-A1DB-45F17319DD04}"/>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34250" y="3048794"/>
            <a:ext cx="2857500" cy="1905000"/>
          </a:xfrm>
        </p:spPr>
      </p:pic>
    </p:spTree>
    <p:extLst>
      <p:ext uri="{BB962C8B-B14F-4D97-AF65-F5344CB8AC3E}">
        <p14:creationId xmlns:p14="http://schemas.microsoft.com/office/powerpoint/2010/main" val="207867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58520-FCE4-4F2C-87A4-DDB83C780624}"/>
              </a:ext>
            </a:extLst>
          </p:cNvPr>
          <p:cNvSpPr>
            <a:spLocks noGrp="1"/>
          </p:cNvSpPr>
          <p:nvPr>
            <p:ph type="title"/>
          </p:nvPr>
        </p:nvSpPr>
        <p:spPr/>
        <p:txBody>
          <a:bodyPr>
            <a:normAutofit/>
          </a:bodyPr>
          <a:lstStyle/>
          <a:p>
            <a:pPr algn="ctr"/>
            <a:r>
              <a:rPr lang="en-US" sz="5400" b="1" dirty="0">
                <a:solidFill>
                  <a:schemeClr val="bg1"/>
                </a:solidFill>
              </a:rPr>
              <a:t>How do we?   Risk to Reward Ratio</a:t>
            </a:r>
          </a:p>
        </p:txBody>
      </p:sp>
      <p:pic>
        <p:nvPicPr>
          <p:cNvPr id="8" name="Content Placeholder 7">
            <a:extLst>
              <a:ext uri="{FF2B5EF4-FFF2-40B4-BE49-F238E27FC236}">
                <a16:creationId xmlns:a16="http://schemas.microsoft.com/office/drawing/2014/main" id="{C3CDD798-6D30-4451-8D6E-9D71168CA426}"/>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8200" y="2280571"/>
            <a:ext cx="5181600" cy="3441446"/>
          </a:xfrm>
        </p:spPr>
      </p:pic>
      <p:sp>
        <p:nvSpPr>
          <p:cNvPr id="14" name="Content Placeholder 13">
            <a:extLst>
              <a:ext uri="{FF2B5EF4-FFF2-40B4-BE49-F238E27FC236}">
                <a16:creationId xmlns:a16="http://schemas.microsoft.com/office/drawing/2014/main" id="{26D9D2E1-B151-416E-9818-283388A4A30A}"/>
              </a:ext>
            </a:extLst>
          </p:cNvPr>
          <p:cNvSpPr>
            <a:spLocks noGrp="1"/>
          </p:cNvSpPr>
          <p:nvPr>
            <p:ph sz="half" idx="2"/>
          </p:nvPr>
        </p:nvSpPr>
        <p:spPr>
          <a:xfrm>
            <a:off x="6172200" y="2659223"/>
            <a:ext cx="5181600" cy="3517739"/>
          </a:xfrm>
        </p:spPr>
        <p:txBody>
          <a:bodyPr>
            <a:normAutofit lnSpcReduction="10000"/>
          </a:bodyPr>
          <a:lstStyle/>
          <a:p>
            <a:r>
              <a:rPr lang="en-US" dirty="0"/>
              <a:t>With Business ownership we have a clearer picture of risk to reward ratios when we calculate </a:t>
            </a:r>
            <a:r>
              <a:rPr lang="en-US" dirty="0">
                <a:solidFill>
                  <a:schemeClr val="bg1"/>
                </a:solidFill>
              </a:rPr>
              <a:t>VALUES</a:t>
            </a:r>
            <a:r>
              <a:rPr lang="en-US" dirty="0"/>
              <a:t> (time, money, effort, and responsibility) and the precise ways one measures rewards in ‘</a:t>
            </a:r>
            <a:r>
              <a:rPr lang="en-US" dirty="0">
                <a:solidFill>
                  <a:schemeClr val="bg1"/>
                </a:solidFill>
              </a:rPr>
              <a:t>MEANS</a:t>
            </a:r>
            <a:r>
              <a:rPr lang="en-US" dirty="0"/>
              <a:t>’ not just result </a:t>
            </a:r>
            <a:r>
              <a:rPr lang="en-US" dirty="0" err="1"/>
              <a:t>ie</a:t>
            </a:r>
            <a:r>
              <a:rPr lang="en-US" dirty="0"/>
              <a:t>. security, challenge, contribution, time, control etc.</a:t>
            </a:r>
          </a:p>
        </p:txBody>
      </p:sp>
    </p:spTree>
    <p:extLst>
      <p:ext uri="{BB962C8B-B14F-4D97-AF65-F5344CB8AC3E}">
        <p14:creationId xmlns:p14="http://schemas.microsoft.com/office/powerpoint/2010/main" val="1775487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7D86C4F-E843-49FF-AA8A-0BC93E7EF4C5}"/>
              </a:ext>
            </a:extLst>
          </p:cNvPr>
          <p:cNvSpPr>
            <a:spLocks noGrp="1"/>
          </p:cNvSpPr>
          <p:nvPr>
            <p:ph type="title"/>
          </p:nvPr>
        </p:nvSpPr>
        <p:spPr>
          <a:xfrm>
            <a:off x="838200" y="365125"/>
            <a:ext cx="10515600" cy="664685"/>
          </a:xfrm>
        </p:spPr>
        <p:txBody>
          <a:bodyPr>
            <a:noAutofit/>
          </a:bodyPr>
          <a:lstStyle/>
          <a:p>
            <a:pPr algn="ctr"/>
            <a:r>
              <a:rPr lang="en-US" sz="4800" b="1" dirty="0">
                <a:solidFill>
                  <a:schemeClr val="bg1"/>
                </a:solidFill>
              </a:rPr>
              <a:t>Understand the clients Values</a:t>
            </a:r>
          </a:p>
        </p:txBody>
      </p:sp>
      <p:sp>
        <p:nvSpPr>
          <p:cNvPr id="3" name="Content Placeholder 2">
            <a:extLst>
              <a:ext uri="{FF2B5EF4-FFF2-40B4-BE49-F238E27FC236}">
                <a16:creationId xmlns:a16="http://schemas.microsoft.com/office/drawing/2014/main" id="{EF4DB708-8AC0-4247-B53B-38C912AF7713}"/>
              </a:ext>
            </a:extLst>
          </p:cNvPr>
          <p:cNvSpPr>
            <a:spLocks noGrp="1"/>
          </p:cNvSpPr>
          <p:nvPr>
            <p:ph sz="half" idx="1"/>
          </p:nvPr>
        </p:nvSpPr>
        <p:spPr>
          <a:xfrm>
            <a:off x="838200" y="1597981"/>
            <a:ext cx="5181600" cy="4578982"/>
          </a:xfrm>
        </p:spPr>
        <p:txBody>
          <a:bodyPr>
            <a:normAutofit fontScale="92500" lnSpcReduction="20000"/>
          </a:bodyPr>
          <a:lstStyle/>
          <a:p>
            <a:pPr marL="0" indent="0" algn="ctr">
              <a:buNone/>
            </a:pPr>
            <a:r>
              <a:rPr lang="en-US" sz="3500" dirty="0"/>
              <a:t>People are unwilling to risk what they </a:t>
            </a:r>
            <a:r>
              <a:rPr lang="en-US" sz="3500" b="1" dirty="0">
                <a:solidFill>
                  <a:srgbClr val="FF0000"/>
                </a:solidFill>
              </a:rPr>
              <a:t>Highly Value</a:t>
            </a:r>
          </a:p>
          <a:p>
            <a:pPr marL="0" indent="0">
              <a:buNone/>
            </a:pPr>
            <a:endParaRPr lang="en-US" dirty="0"/>
          </a:p>
          <a:p>
            <a:endParaRPr lang="en-US" dirty="0"/>
          </a:p>
          <a:p>
            <a:pPr marL="0" indent="0" algn="ctr">
              <a:buNone/>
            </a:pPr>
            <a:r>
              <a:rPr lang="en-US" sz="3500" dirty="0"/>
              <a:t>QSR</a:t>
            </a:r>
          </a:p>
          <a:p>
            <a:r>
              <a:rPr lang="en-US" dirty="0"/>
              <a:t>Buyer Motives are Motives and Values</a:t>
            </a:r>
          </a:p>
          <a:p>
            <a:r>
              <a:rPr lang="en-US" dirty="0"/>
              <a:t>Hierarchy of Values lists; in order the clients Values</a:t>
            </a:r>
          </a:p>
          <a:p>
            <a:r>
              <a:rPr lang="en-US" dirty="0"/>
              <a:t>Wild Cards = possible pain</a:t>
            </a:r>
          </a:p>
          <a:p>
            <a:r>
              <a:rPr lang="en-US" dirty="0"/>
              <a:t>Meta Programs – Direction Sort</a:t>
            </a:r>
          </a:p>
          <a:p>
            <a:pPr marL="0" indent="0">
              <a:buNone/>
            </a:pPr>
            <a:endParaRPr lang="en-US" dirty="0"/>
          </a:p>
        </p:txBody>
      </p:sp>
      <p:pic>
        <p:nvPicPr>
          <p:cNvPr id="10" name="Content Placeholder 9">
            <a:extLst>
              <a:ext uri="{FF2B5EF4-FFF2-40B4-BE49-F238E27FC236}">
                <a16:creationId xmlns:a16="http://schemas.microsoft.com/office/drawing/2014/main" id="{9C106C84-DE04-496A-98D5-6BC0C30F29A2}"/>
              </a:ext>
            </a:extLst>
          </p:cNvPr>
          <p:cNvPicPr>
            <a:picLocks noGrp="1" noChangeAspect="1"/>
          </p:cNvPicPr>
          <p:nvPr>
            <p:ph sz="half" idx="2"/>
          </p:nvPr>
        </p:nvPicPr>
        <p:blipFill>
          <a:blip r:embed="rId2"/>
          <a:stretch>
            <a:fillRect/>
          </a:stretch>
        </p:blipFill>
        <p:spPr>
          <a:xfrm>
            <a:off x="6184168" y="2157274"/>
            <a:ext cx="5157663" cy="3294994"/>
          </a:xfrm>
        </p:spPr>
      </p:pic>
    </p:spTree>
    <p:extLst>
      <p:ext uri="{BB962C8B-B14F-4D97-AF65-F5344CB8AC3E}">
        <p14:creationId xmlns:p14="http://schemas.microsoft.com/office/powerpoint/2010/main" val="3634559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32EFF-3B19-44EC-93E7-C7E174516489}"/>
              </a:ext>
            </a:extLst>
          </p:cNvPr>
          <p:cNvSpPr>
            <a:spLocks noGrp="1"/>
          </p:cNvSpPr>
          <p:nvPr>
            <p:ph type="title"/>
          </p:nvPr>
        </p:nvSpPr>
        <p:spPr/>
        <p:txBody>
          <a:bodyPr>
            <a:normAutofit/>
          </a:bodyPr>
          <a:lstStyle/>
          <a:p>
            <a:pPr algn="ctr"/>
            <a:r>
              <a:rPr lang="en-US" sz="4800" b="1" dirty="0"/>
              <a:t>Another way to think about it</a:t>
            </a:r>
          </a:p>
        </p:txBody>
      </p:sp>
      <p:sp>
        <p:nvSpPr>
          <p:cNvPr id="3" name="Text Placeholder 2">
            <a:extLst>
              <a:ext uri="{FF2B5EF4-FFF2-40B4-BE49-F238E27FC236}">
                <a16:creationId xmlns:a16="http://schemas.microsoft.com/office/drawing/2014/main" id="{BF8BF886-AEBD-4F59-9477-2E92A6C5C7C2}"/>
              </a:ext>
            </a:extLst>
          </p:cNvPr>
          <p:cNvSpPr>
            <a:spLocks noGrp="1"/>
          </p:cNvSpPr>
          <p:nvPr>
            <p:ph type="body" idx="1"/>
          </p:nvPr>
        </p:nvSpPr>
        <p:spPr/>
        <p:txBody>
          <a:bodyPr>
            <a:normAutofit/>
          </a:bodyPr>
          <a:lstStyle/>
          <a:p>
            <a:pPr algn="ctr"/>
            <a:r>
              <a:rPr lang="en-US" sz="3600" dirty="0"/>
              <a:t>Risk Reward	</a:t>
            </a:r>
          </a:p>
        </p:txBody>
      </p:sp>
      <p:pic>
        <p:nvPicPr>
          <p:cNvPr id="22" name="Content Placeholder 21">
            <a:extLst>
              <a:ext uri="{FF2B5EF4-FFF2-40B4-BE49-F238E27FC236}">
                <a16:creationId xmlns:a16="http://schemas.microsoft.com/office/drawing/2014/main" id="{B9EB5497-EF55-437B-84E3-AE707F969988}"/>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9788" y="2634017"/>
            <a:ext cx="5157787" cy="3426704"/>
          </a:xfrm>
        </p:spPr>
      </p:pic>
      <p:sp>
        <p:nvSpPr>
          <p:cNvPr id="5" name="Text Placeholder 4">
            <a:extLst>
              <a:ext uri="{FF2B5EF4-FFF2-40B4-BE49-F238E27FC236}">
                <a16:creationId xmlns:a16="http://schemas.microsoft.com/office/drawing/2014/main" id="{0303ADFA-DBB2-4F82-8A95-6C0A81EC4DCE}"/>
              </a:ext>
            </a:extLst>
          </p:cNvPr>
          <p:cNvSpPr>
            <a:spLocks noGrp="1"/>
          </p:cNvSpPr>
          <p:nvPr>
            <p:ph type="body" sz="quarter" idx="3"/>
          </p:nvPr>
        </p:nvSpPr>
        <p:spPr/>
        <p:txBody>
          <a:bodyPr>
            <a:normAutofit/>
          </a:bodyPr>
          <a:lstStyle/>
          <a:p>
            <a:pPr algn="ctr"/>
            <a:r>
              <a:rPr lang="en-US" sz="3600" dirty="0">
                <a:solidFill>
                  <a:schemeClr val="bg1"/>
                </a:solidFill>
              </a:rPr>
              <a:t>Value to Means</a:t>
            </a:r>
          </a:p>
        </p:txBody>
      </p:sp>
      <p:pic>
        <p:nvPicPr>
          <p:cNvPr id="13" name="Content Placeholder 12">
            <a:extLst>
              <a:ext uri="{FF2B5EF4-FFF2-40B4-BE49-F238E27FC236}">
                <a16:creationId xmlns:a16="http://schemas.microsoft.com/office/drawing/2014/main" id="{6FE4224B-7FCD-4DEB-BC91-13FF21D92FCB}"/>
              </a:ext>
            </a:extLst>
          </p:cNvPr>
          <p:cNvPicPr>
            <a:picLocks noGrp="1" noChangeAspect="1"/>
          </p:cNvPicPr>
          <p:nvPr>
            <p:ph sz="quarter" idx="4"/>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587331" y="2890044"/>
            <a:ext cx="4352925" cy="2914650"/>
          </a:xfrm>
        </p:spPr>
      </p:pic>
    </p:spTree>
    <p:extLst>
      <p:ext uri="{BB962C8B-B14F-4D97-AF65-F5344CB8AC3E}">
        <p14:creationId xmlns:p14="http://schemas.microsoft.com/office/powerpoint/2010/main" val="3376057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3CBA9-4396-4753-8E09-66DA2FC0857A}"/>
              </a:ext>
            </a:extLst>
          </p:cNvPr>
          <p:cNvSpPr>
            <a:spLocks noGrp="1"/>
          </p:cNvSpPr>
          <p:nvPr>
            <p:ph type="title"/>
          </p:nvPr>
        </p:nvSpPr>
        <p:spPr/>
        <p:txBody>
          <a:bodyPr>
            <a:normAutofit/>
          </a:bodyPr>
          <a:lstStyle/>
          <a:p>
            <a:pPr algn="ctr"/>
            <a:r>
              <a:rPr lang="en-US" sz="4800" b="1" dirty="0"/>
              <a:t>Hierarchy of Values </a:t>
            </a:r>
          </a:p>
        </p:txBody>
      </p:sp>
      <p:sp>
        <p:nvSpPr>
          <p:cNvPr id="3" name="Content Placeholder 2">
            <a:extLst>
              <a:ext uri="{FF2B5EF4-FFF2-40B4-BE49-F238E27FC236}">
                <a16:creationId xmlns:a16="http://schemas.microsoft.com/office/drawing/2014/main" id="{138443F6-39A4-479F-A8CB-69D07482290F}"/>
              </a:ext>
            </a:extLst>
          </p:cNvPr>
          <p:cNvSpPr>
            <a:spLocks noGrp="1"/>
          </p:cNvSpPr>
          <p:nvPr>
            <p:ph idx="1"/>
          </p:nvPr>
        </p:nvSpPr>
        <p:spPr>
          <a:xfrm>
            <a:off x="370726" y="2602304"/>
            <a:ext cx="10515600" cy="4255696"/>
          </a:xfrm>
        </p:spPr>
        <p:txBody>
          <a:bodyPr/>
          <a:lstStyle/>
          <a:p>
            <a:r>
              <a:rPr lang="en-US" dirty="0"/>
              <a:t>Are listed on the Personal Franchise Assessment, and unlike the Buyer Motives, and spider webs, are </a:t>
            </a:r>
            <a:r>
              <a:rPr lang="en-US" b="1" dirty="0"/>
              <a:t>Individual to each client</a:t>
            </a:r>
            <a:r>
              <a:rPr lang="en-US" dirty="0"/>
              <a:t>.</a:t>
            </a:r>
          </a:p>
          <a:p>
            <a:r>
              <a:rPr lang="en-US" dirty="0"/>
              <a:t>It is a listing of that clients Top 6 Values</a:t>
            </a:r>
          </a:p>
          <a:p>
            <a:r>
              <a:rPr lang="en-US" dirty="0"/>
              <a:t>Wild Cards are listed in orange</a:t>
            </a:r>
          </a:p>
          <a:p>
            <a:r>
              <a:rPr lang="en-US" dirty="0"/>
              <a:t>Wild Cards may indicate a recent change, something amiss or redirecting of focus</a:t>
            </a:r>
          </a:p>
          <a:p>
            <a:r>
              <a:rPr lang="en-US" dirty="0"/>
              <a:t>Pain Point </a:t>
            </a:r>
          </a:p>
          <a:p>
            <a:r>
              <a:rPr lang="en-US" dirty="0"/>
              <a:t>Use these to create trust and </a:t>
            </a:r>
            <a:r>
              <a:rPr lang="en-US" dirty="0">
                <a:solidFill>
                  <a:schemeClr val="bg1"/>
                </a:solidFill>
              </a:rPr>
              <a:t>SAFETY</a:t>
            </a:r>
          </a:p>
        </p:txBody>
      </p:sp>
    </p:spTree>
    <p:extLst>
      <p:ext uri="{BB962C8B-B14F-4D97-AF65-F5344CB8AC3E}">
        <p14:creationId xmlns:p14="http://schemas.microsoft.com/office/powerpoint/2010/main" val="1237917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800" b="1" dirty="0"/>
              <a:t>Fear is a Perception - - </a:t>
            </a:r>
            <a:r>
              <a:rPr lang="en-US" sz="4800" b="1" dirty="0">
                <a:solidFill>
                  <a:schemeClr val="bg1"/>
                </a:solidFill>
              </a:rPr>
              <a:t>Build Trust</a:t>
            </a:r>
          </a:p>
        </p:txBody>
      </p:sp>
      <p:pic>
        <p:nvPicPr>
          <p:cNvPr id="6" name="Picture 4"/>
          <p:cNvPicPr>
            <a:picLocks noGrp="1" noChangeAspect="1" noChangeArrowheads="1"/>
          </p:cNvPicPr>
          <p:nvPr>
            <p:ph sz="half" idx="1"/>
          </p:nvPr>
        </p:nvPicPr>
        <p:blipFill>
          <a:blip r:embed="rId2">
            <a:extLst>
              <a:ext uri="{837473B0-CC2E-450A-ABE3-18F120FF3D39}">
                <a1611:picAttrSrcUrl xmlns:a1611="http://schemas.microsoft.com/office/drawing/2016/11/main" r:id="rId3"/>
              </a:ext>
            </a:extLst>
          </a:blip>
          <a:stretch/>
        </p:blipFill>
        <p:spPr>
          <a:xfrm>
            <a:off x="838200" y="2171541"/>
            <a:ext cx="5181600" cy="3659505"/>
          </a:xfrm>
        </p:spPr>
      </p:pic>
      <p:sp>
        <p:nvSpPr>
          <p:cNvPr id="2" name="Content Placeholder 1">
            <a:extLst>
              <a:ext uri="{FF2B5EF4-FFF2-40B4-BE49-F238E27FC236}">
                <a16:creationId xmlns:a16="http://schemas.microsoft.com/office/drawing/2014/main" id="{20C00E07-1B01-444A-9613-96AA57B6A7DC}"/>
              </a:ext>
            </a:extLst>
          </p:cNvPr>
          <p:cNvSpPr>
            <a:spLocks noGrp="1"/>
          </p:cNvSpPr>
          <p:nvPr>
            <p:ph sz="half" idx="2"/>
          </p:nvPr>
        </p:nvSpPr>
        <p:spPr>
          <a:xfrm>
            <a:off x="6172200" y="2827175"/>
            <a:ext cx="5181600" cy="3349787"/>
          </a:xfrm>
        </p:spPr>
        <p:txBody>
          <a:bodyPr>
            <a:normAutofit/>
          </a:bodyPr>
          <a:lstStyle/>
          <a:p>
            <a:r>
              <a:rPr lang="en-US" dirty="0"/>
              <a:t>What can we do to build trust?</a:t>
            </a:r>
          </a:p>
          <a:p>
            <a:r>
              <a:rPr lang="en-US" dirty="0"/>
              <a:t>Use Hierarchy of values</a:t>
            </a:r>
          </a:p>
          <a:p>
            <a:r>
              <a:rPr lang="en-US" dirty="0"/>
              <a:t>Use Meta Programs – Coach the client using THEIR preferred method </a:t>
            </a:r>
          </a:p>
          <a:p>
            <a:endParaRPr lang="en-US" dirty="0"/>
          </a:p>
        </p:txBody>
      </p:sp>
    </p:spTree>
    <p:extLst>
      <p:ext uri="{BB962C8B-B14F-4D97-AF65-F5344CB8AC3E}">
        <p14:creationId xmlns:p14="http://schemas.microsoft.com/office/powerpoint/2010/main" val="17952644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5021</TotalTime>
  <Words>1308</Words>
  <Application>Microsoft Office PowerPoint</Application>
  <PresentationFormat>Widescreen</PresentationFormat>
  <Paragraphs>188</Paragraphs>
  <Slides>30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Microsoft YaHei Light</vt:lpstr>
      <vt:lpstr>Arial</vt:lpstr>
      <vt:lpstr>Calibri</vt:lpstr>
      <vt:lpstr>Calibri Light</vt:lpstr>
      <vt:lpstr>Wingdings</vt:lpstr>
      <vt:lpstr>Office Theme</vt:lpstr>
      <vt:lpstr>     Dealing with FEAR              </vt:lpstr>
      <vt:lpstr>Dealing with Fear</vt:lpstr>
      <vt:lpstr>If I can review . . . Fear is . . . </vt:lpstr>
      <vt:lpstr>What IF??</vt:lpstr>
      <vt:lpstr>How do we?   Risk to Reward Ratio</vt:lpstr>
      <vt:lpstr>Understand the clients Values</vt:lpstr>
      <vt:lpstr>Another way to think about it</vt:lpstr>
      <vt:lpstr>Hierarchy of Values </vt:lpstr>
      <vt:lpstr>Fear is a Perception - - Build Trust</vt:lpstr>
      <vt:lpstr>How do I build trust?</vt:lpstr>
      <vt:lpstr>Fear - The unwillingness to risk</vt:lpstr>
      <vt:lpstr>Safety</vt:lpstr>
      <vt:lpstr>Our Fear Report Measures </vt:lpstr>
      <vt:lpstr>PowerPoint Presentation</vt:lpstr>
      <vt:lpstr>PowerPoint Presentation</vt:lpstr>
      <vt:lpstr>Primary Risks</vt:lpstr>
      <vt:lpstr>Safety First</vt:lpstr>
      <vt:lpstr>Fear is the Unwillingness to Risk</vt:lpstr>
      <vt:lpstr>PowerPoint Presentation</vt:lpstr>
      <vt:lpstr>Comfort Zone</vt:lpstr>
      <vt:lpstr>Create Safety</vt:lpstr>
      <vt:lpstr>What if IT already happened??</vt:lpstr>
      <vt:lpstr>If IT already happened . . . </vt:lpstr>
      <vt:lpstr>So . . .  if IT already happened??</vt:lpstr>
      <vt:lpstr>We Know</vt:lpstr>
      <vt:lpstr>Outplacement and Referrals</vt:lpstr>
      <vt:lpstr>Outplacement and Referrals</vt:lpstr>
      <vt:lpstr>Outplacement and Referrals</vt:lpstr>
      <vt:lpstr>Extraordinary Times Call For Extraordinary Measures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 Hyle</dc:creator>
  <cp:lastModifiedBy>trickman@frannet.com</cp:lastModifiedBy>
  <cp:revision>35</cp:revision>
  <dcterms:created xsi:type="dcterms:W3CDTF">2020-07-21T17:01:06Z</dcterms:created>
  <dcterms:modified xsi:type="dcterms:W3CDTF">2020-11-04T19:18:08Z</dcterms:modified>
</cp:coreProperties>
</file>